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52" r:id="rId2"/>
    <p:sldId id="259" r:id="rId3"/>
    <p:sldId id="353" r:id="rId4"/>
    <p:sldId id="354" r:id="rId5"/>
    <p:sldId id="355" r:id="rId6"/>
    <p:sldId id="356" r:id="rId7"/>
    <p:sldId id="359" r:id="rId8"/>
    <p:sldId id="360" r:id="rId9"/>
    <p:sldId id="358" r:id="rId10"/>
    <p:sldId id="319" r:id="rId11"/>
    <p:sldId id="325" r:id="rId12"/>
    <p:sldId id="324" r:id="rId13"/>
    <p:sldId id="348" r:id="rId14"/>
    <p:sldId id="349" r:id="rId15"/>
    <p:sldId id="351" r:id="rId16"/>
    <p:sldId id="264" r:id="rId17"/>
    <p:sldId id="257" r:id="rId18"/>
    <p:sldId id="267" r:id="rId19"/>
    <p:sldId id="269" r:id="rId20"/>
    <p:sldId id="362" r:id="rId21"/>
    <p:sldId id="332" r:id="rId22"/>
    <p:sldId id="270" r:id="rId23"/>
    <p:sldId id="271" r:id="rId24"/>
    <p:sldId id="272" r:id="rId25"/>
    <p:sldId id="336" r:id="rId26"/>
    <p:sldId id="275" r:id="rId27"/>
    <p:sldId id="337" r:id="rId28"/>
    <p:sldId id="278" r:id="rId29"/>
    <p:sldId id="338" r:id="rId30"/>
    <p:sldId id="288" r:id="rId31"/>
    <p:sldId id="340" r:id="rId32"/>
    <p:sldId id="279" r:id="rId33"/>
    <p:sldId id="363" r:id="rId34"/>
    <p:sldId id="281" r:id="rId35"/>
    <p:sldId id="344" r:id="rId36"/>
    <p:sldId id="293" r:id="rId37"/>
    <p:sldId id="297" r:id="rId38"/>
    <p:sldId id="345" r:id="rId39"/>
    <p:sldId id="291" r:id="rId40"/>
    <p:sldId id="292" r:id="rId41"/>
    <p:sldId id="296" r:id="rId42"/>
    <p:sldId id="304" r:id="rId43"/>
    <p:sldId id="283" r:id="rId44"/>
    <p:sldId id="323" r:id="rId45"/>
    <p:sldId id="321" r:id="rId46"/>
    <p:sldId id="364" r:id="rId47"/>
    <p:sldId id="318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14" autoAdjust="0"/>
  </p:normalViewPr>
  <p:slideViewPr>
    <p:cSldViewPr>
      <p:cViewPr varScale="1">
        <p:scale>
          <a:sx n="86" d="100"/>
          <a:sy n="86" d="100"/>
        </p:scale>
        <p:origin x="22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257326-D3BB-4C29-9D49-BAB4921C634F}" type="datetimeFigureOut">
              <a:rPr lang="en-CA" smtClean="0"/>
              <a:t>2021-04-15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FD0547-E9AE-42A2-8AC3-6FFD3E47DF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956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D91B5A-F2E6-4856-8149-0CED096BA968}" type="datetimeFigureOut">
              <a:rPr lang="en-CA" smtClean="0"/>
              <a:t>2021-04-15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DB8561-9A17-4282-998C-01D40A7486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608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78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841" indent="-285708" defTabSz="92378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833" indent="-228567" defTabSz="92378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99965" indent="-228567" defTabSz="92378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099" indent="-228567" defTabSz="92378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232" indent="-228567" defTabSz="92378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364" indent="-228567" defTabSz="92378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498" indent="-228567" defTabSz="92378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630" indent="-228567" defTabSz="92378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24F3551-6772-4ED3-AD12-7448C81BF950}" type="slidenum">
              <a:rPr lang="en-CA" altLang="en-US" smtClean="0">
                <a:latin typeface="Arial" charset="0"/>
              </a:rPr>
              <a:pPr eaLnBrk="1" hangingPunct="1"/>
              <a:t>1</a:t>
            </a:fld>
            <a:endParaRPr lang="en-CA" altLang="en-US" smtClean="0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561-9A17-4282-998C-01D40A74864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7092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561-9A17-4282-998C-01D40A74864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202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561-9A17-4282-998C-01D40A74864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202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561-9A17-4282-998C-01D40A748640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202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561-9A17-4282-998C-01D40A748640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202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561-9A17-4282-998C-01D40A748640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202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561-9A17-4282-998C-01D40A748640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202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561-9A17-4282-998C-01D40A748640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202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561-9A17-4282-998C-01D40A748640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202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561-9A17-4282-998C-01D40A748640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20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49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561-9A17-4282-998C-01D40A748640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202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561-9A17-4282-998C-01D40A748640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202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561-9A17-4282-998C-01D40A748640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1217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561-9A17-4282-998C-01D40A748640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202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561-9A17-4282-998C-01D40A748640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2027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561-9A17-4282-998C-01D40A748640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4634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561-9A17-4282-998C-01D40A748640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43640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9906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153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860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8607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860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AB8C-001D-4231-914F-EEDF437A591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860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561-9A17-4282-998C-01D40A74864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3795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561-9A17-4282-998C-01D40A74864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3795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561-9A17-4282-998C-01D40A74864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379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3636-18CB-466F-A791-59B07B44C67C}" type="datetime1">
              <a:rPr lang="en-CA" smtClean="0"/>
              <a:t>2021-04-15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996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C2E9-0AA2-41DC-A98F-5141D0093411}" type="datetime1">
              <a:rPr lang="en-CA" smtClean="0"/>
              <a:t>2021-04-15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624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2C58-429A-4D07-961C-25CB2857B8C6}" type="datetime1">
              <a:rPr lang="en-CA" smtClean="0"/>
              <a:t>2021-04-15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798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\\creative\media$\GRAPHICS 2018\Corporate Branding - Templates\Templates - Powerpoint\Resources\PPT-ISC-cover-blue-al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5" y="-34290"/>
            <a:ext cx="9189720" cy="68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creative\media$\LOGOS\00-ALL FIPS\FIPS - Canada Wordmark\PNG\Canada_C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20" y="6525360"/>
            <a:ext cx="925830" cy="23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creative\media$\GRAPHICS 2018\Corporate Branding - Templates\FIPs\READY FIPS - ISC\PNG\ISC-SAC-FIP-colour-re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2400"/>
            <a:ext cx="2311090" cy="1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creative\media$\GRAPHICS 2018\Corporate Branding - Templates\Templates - Powerpoint\Resources\PPT-ISC-Educatio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158" y="2514600"/>
            <a:ext cx="119324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creative\media$\GRAPHICS 2018\Corporate Branding - Templates\Templates - Powerpoint\Resources\PPT-ISC-Family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497" y="2020824"/>
            <a:ext cx="2271903" cy="22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\\creative\media$\GRAPHICS 2018\Corporate Branding - Templates\Templates - Powerpoint\Resources\PPT-ISC-Health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"/>
            <a:ext cx="1697546" cy="172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\\creative\media$\GRAPHICS 2018\Corporate Branding - Templates\Templates - Powerpoint\Resources\PPT-ISC-Infrastructur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1633728" cy="177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\\creative\media$\GRAPHICS 2018\Corporate Branding - Templates\Templates - Powerpoint\Resources\PPT-ISC-Water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70" y="3637597"/>
            <a:ext cx="1493330" cy="146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69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C6AE-EE66-4341-BF36-EAFA9A3AB8E6}" type="datetime1">
              <a:rPr lang="en-CA" smtClean="0"/>
              <a:t>2021-04-15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7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2424-E8B1-43FD-9B26-D91C58EF508E}" type="datetime1">
              <a:rPr lang="en-CA" smtClean="0"/>
              <a:t>2021-04-15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954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DE1C-0F51-4125-AC33-8FE162B4F808}" type="datetime1">
              <a:rPr lang="en-CA" smtClean="0"/>
              <a:t>2021-04-15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968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AB92-76AF-48F3-9529-5A2244B70330}" type="datetime1">
              <a:rPr lang="en-CA" smtClean="0"/>
              <a:t>2021-04-15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99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E452-AC08-4BF1-8423-1B023FF90754}" type="datetime1">
              <a:rPr lang="en-CA" smtClean="0"/>
              <a:t>2021-04-15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21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A946-9681-45FF-9552-7720AFB25D49}" type="datetime1">
              <a:rPr lang="en-CA" smtClean="0"/>
              <a:t>2021-04-15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767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94B0-D3B0-4475-BA80-1DE0F698C022}" type="datetime1">
              <a:rPr lang="en-CA" smtClean="0"/>
              <a:t>2021-04-15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99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A656-E123-49C2-BB1F-66038A2740D9}" type="datetime1">
              <a:rPr lang="en-CA" smtClean="0"/>
              <a:t>2021-04-15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252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CBC56-BD51-40CF-B2A6-0CB905AE8E64}" type="datetime1">
              <a:rPr lang="en-CA" smtClean="0"/>
              <a:t>2021-04-15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2820B-D366-43E5-9374-DB0EF1999C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570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lientservices@sensitech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986177"/>
            <a:ext cx="3505200" cy="1234911"/>
          </a:xfrm>
          <a:noFill/>
        </p:spPr>
        <p:txBody>
          <a:bodyPr anchor="t">
            <a:normAutofit/>
          </a:bodyPr>
          <a:lstStyle/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None/>
            </a:pPr>
            <a:r>
              <a:rPr lang="en-US" altLang="en-US" sz="2400" dirty="0" smtClean="0">
                <a:solidFill>
                  <a:srgbClr val="335C64"/>
                </a:solidFill>
              </a:rPr>
              <a:t>FNIHB – Alberta Region</a:t>
            </a: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None/>
            </a:pPr>
            <a:r>
              <a:rPr lang="en-US" altLang="en-US" sz="2400" b="1" dirty="0" smtClean="0">
                <a:solidFill>
                  <a:srgbClr val="335C64"/>
                </a:solidFill>
                <a:latin typeface="+mj-lt"/>
              </a:rPr>
              <a:t>December 2019</a:t>
            </a:r>
            <a:endParaRPr lang="en-CA" altLang="en-US" sz="2400" b="1" dirty="0" smtClean="0">
              <a:solidFill>
                <a:srgbClr val="335C64"/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1025302"/>
            <a:ext cx="5830416" cy="21876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b="1" smtClean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cs typeface="Arabic Typesetting" panose="03020402040406030203" pitchFamily="66" charset="-78"/>
              </a:rPr>
              <a:t>Configuring a</a:t>
            </a:r>
            <a:br>
              <a:rPr lang="en-CA" sz="4800" b="1" smtClean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cs typeface="Arabic Typesetting" panose="03020402040406030203" pitchFamily="66" charset="-78"/>
              </a:rPr>
            </a:br>
            <a:r>
              <a:rPr lang="en-CA" sz="4800" b="1" smtClean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cs typeface="Arabic Typesetting" panose="03020402040406030203" pitchFamily="66" charset="-78"/>
              </a:rPr>
              <a:t>TempTale Ultra</a:t>
            </a:r>
            <a:endParaRPr lang="en-CA" sz="4800" b="1" dirty="0">
              <a:solidFill>
                <a:srgbClr val="0070C0"/>
              </a:solidFill>
              <a:effectLst>
                <a:outerShdw blurRad="50800" dist="38100" algn="l" rotWithShape="0">
                  <a:schemeClr val="tx2">
                    <a:lumMod val="20000"/>
                    <a:lumOff val="80000"/>
                    <a:alpha val="40000"/>
                  </a:schemeClr>
                </a:outerShdw>
              </a:effectLst>
              <a:latin typeface="Bookman Old Style" panose="02050604050505020204" pitchFamily="18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46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Configuring </a:t>
            </a:r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a TempTale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CA" sz="4800" b="1" dirty="0" smtClean="0"/>
              <a:t>A government issued computer can not be used to configure (set up) or download the </a:t>
            </a:r>
            <a:r>
              <a:rPr lang="en-CA" sz="4800" b="1" dirty="0" err="1" smtClean="0"/>
              <a:t>TempTales</a:t>
            </a:r>
            <a:r>
              <a:rPr lang="en-CA" sz="4800" b="1" dirty="0" smtClean="0"/>
              <a:t>.</a:t>
            </a:r>
            <a:endParaRPr lang="en-CA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10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466622" y="1076980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Important Note</a:t>
            </a:r>
            <a:endParaRPr lang="en-CA" sz="2800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67319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Configuring </a:t>
            </a:r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a TempTale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sz="3600" dirty="0" smtClean="0"/>
              <a:t>To download </a:t>
            </a:r>
            <a:r>
              <a:rPr lang="en-CA" sz="3600" dirty="0" err="1" smtClean="0"/>
              <a:t>Sensitech’s</a:t>
            </a:r>
            <a:r>
              <a:rPr lang="en-CA" sz="3600" dirty="0" smtClean="0"/>
              <a:t> </a:t>
            </a:r>
            <a:r>
              <a:rPr lang="en-CA" sz="3600" dirty="0"/>
              <a:t>TempTale Manager® Desktop </a:t>
            </a:r>
            <a:r>
              <a:rPr lang="en-CA" sz="3600" dirty="0" smtClean="0"/>
              <a:t>(STTMD) software:</a:t>
            </a:r>
          </a:p>
          <a:p>
            <a:pPr lvl="1">
              <a:spcBef>
                <a:spcPts val="0"/>
              </a:spcBef>
            </a:pPr>
            <a:r>
              <a:rPr lang="en-CA" sz="3600" dirty="0" smtClean="0"/>
              <a:t>Use the link provided by the CDC team.</a:t>
            </a:r>
          </a:p>
          <a:p>
            <a:pPr lvl="1">
              <a:spcBef>
                <a:spcPts val="0"/>
              </a:spcBef>
            </a:pPr>
            <a:r>
              <a:rPr lang="en-CA" sz="3600" dirty="0" smtClean="0"/>
              <a:t>Alternatively, you may contact Sensitech directly by emailing </a:t>
            </a:r>
            <a:r>
              <a:rPr lang="en-CA" sz="3600" dirty="0" smtClean="0">
                <a:hlinkClick r:id="rId3"/>
              </a:rPr>
              <a:t>clientservices@sensitech.com</a:t>
            </a:r>
            <a:r>
              <a:rPr lang="en-CA" sz="3600" dirty="0" smtClean="0"/>
              <a:t> to obtain a link.   </a:t>
            </a:r>
          </a:p>
          <a:p>
            <a:pPr>
              <a:spcBef>
                <a:spcPts val="0"/>
              </a:spcBef>
            </a:pPr>
            <a:r>
              <a:rPr lang="en-CA" sz="3600" b="1" dirty="0" smtClean="0"/>
              <a:t>Note: The link is only active for 24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11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466622" y="1076980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Download Software</a:t>
            </a:r>
            <a:endParaRPr lang="en-CA" sz="2800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155010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Configuring </a:t>
            </a:r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a TempTale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dirty="0" smtClean="0"/>
              <a:t>Once you receive the 24 hour link:</a:t>
            </a:r>
          </a:p>
          <a:p>
            <a:pPr>
              <a:spcBef>
                <a:spcPts val="0"/>
              </a:spcBef>
            </a:pPr>
            <a:r>
              <a:rPr lang="en-CA" dirty="0" smtClean="0"/>
              <a:t>Click on the link.  </a:t>
            </a:r>
          </a:p>
          <a:p>
            <a:pPr>
              <a:spcBef>
                <a:spcPts val="0"/>
              </a:spcBef>
            </a:pPr>
            <a:r>
              <a:rPr lang="en-CA" dirty="0" smtClean="0"/>
              <a:t>Click “Open” </a:t>
            </a:r>
            <a:r>
              <a:rPr lang="en-CA" dirty="0" smtClean="0">
                <a:sym typeface="Wingdings" panose="05000000000000000000" pitchFamily="2" charset="2"/>
              </a:rPr>
              <a:t> “Allow.”</a:t>
            </a:r>
          </a:p>
          <a:p>
            <a:pPr>
              <a:spcBef>
                <a:spcPts val="0"/>
              </a:spcBef>
            </a:pPr>
            <a:r>
              <a:rPr lang="en-CA" dirty="0" smtClean="0"/>
              <a:t>The </a:t>
            </a:r>
            <a:r>
              <a:rPr lang="en-CA" dirty="0" err="1" smtClean="0"/>
              <a:t>Sensitech’s</a:t>
            </a:r>
            <a:r>
              <a:rPr lang="en-CA" dirty="0" smtClean="0"/>
              <a:t> </a:t>
            </a:r>
            <a:r>
              <a:rPr lang="en-CA" dirty="0"/>
              <a:t>TempTale Manager® Desktop </a:t>
            </a:r>
            <a:r>
              <a:rPr lang="en-CA" dirty="0" smtClean="0"/>
              <a:t>(STTMD) software will begin installing.</a:t>
            </a:r>
          </a:p>
          <a:p>
            <a:pPr>
              <a:spcBef>
                <a:spcPts val="0"/>
              </a:spcBef>
            </a:pPr>
            <a:r>
              <a:rPr lang="en-CA" dirty="0" smtClean="0"/>
              <a:t>Click “Next” </a:t>
            </a:r>
            <a:r>
              <a:rPr lang="en-CA" dirty="0" smtClean="0">
                <a:sym typeface="Wingdings" panose="05000000000000000000" pitchFamily="2" charset="2"/>
              </a:rPr>
              <a:t> “Finish” x3. </a:t>
            </a:r>
            <a:r>
              <a:rPr lang="en-CA" dirty="0" smtClean="0"/>
              <a:t>  </a:t>
            </a:r>
          </a:p>
          <a:p>
            <a:pPr>
              <a:spcBef>
                <a:spcPts val="0"/>
              </a:spcBef>
            </a:pPr>
            <a:r>
              <a:rPr lang="en-CA" dirty="0" smtClean="0"/>
              <a:t>The STTMD icon will appear on your computer desktop once installation is complete.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12</a:t>
            </a:fld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57192"/>
            <a:ext cx="606066" cy="63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6622" y="1076980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Download Software</a:t>
            </a:r>
            <a:endParaRPr lang="en-CA" sz="2800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749663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Configuring a TempTale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CA" sz="2400" dirty="0" smtClean="0"/>
              <a:t>Once the STTMD software has been installed on your computer:</a:t>
            </a:r>
          </a:p>
          <a:p>
            <a:pPr marL="571500" indent="-514350">
              <a:buFont typeface="+mj-lt"/>
              <a:buAutoNum type="arabicPeriod"/>
            </a:pPr>
            <a:r>
              <a:rPr lang="en-CA" sz="2400" dirty="0" smtClean="0"/>
              <a:t>Remove the rubber cap from the TempTale and plug it into the computer USB port.</a:t>
            </a:r>
          </a:p>
          <a:p>
            <a:pPr lvl="1">
              <a:buFontTx/>
              <a:buChar char="-"/>
            </a:pPr>
            <a:r>
              <a:rPr lang="en-CA" sz="2400" dirty="0" smtClean="0"/>
              <a:t>The </a:t>
            </a:r>
            <a:r>
              <a:rPr lang="en-CA" sz="2400" dirty="0" err="1" smtClean="0"/>
              <a:t>TempTale</a:t>
            </a:r>
            <a:r>
              <a:rPr lang="en-CA" sz="2400" dirty="0" smtClean="0"/>
              <a:t> should be off and the LCD monitor should be blank. If not, press the Stop button      for 1 – 3 seconds.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Double click </a:t>
            </a:r>
            <a:r>
              <a:rPr lang="en-CA" sz="2400" dirty="0"/>
              <a:t>the </a:t>
            </a:r>
            <a:r>
              <a:rPr lang="en-CA" sz="2400" dirty="0" smtClean="0"/>
              <a:t>TTV/TTMD </a:t>
            </a:r>
            <a:r>
              <a:rPr lang="en-CA" sz="2400" dirty="0"/>
              <a:t>file icon     </a:t>
            </a:r>
            <a:r>
              <a:rPr lang="en-CA" sz="2400" dirty="0" smtClean="0"/>
              <a:t> </a:t>
            </a:r>
            <a:r>
              <a:rPr lang="en-CA" sz="2400" dirty="0"/>
              <a:t>from the window that automatically appears when the TempTale is plugged in to the computer USB port. </a:t>
            </a:r>
            <a:r>
              <a:rPr lang="en-CA" sz="2400" dirty="0" smtClean="0"/>
              <a:t>If no window popped-up, you may find this icon on your computer desktop.  </a:t>
            </a:r>
            <a:endParaRPr lang="en-CA" sz="2400" dirty="0"/>
          </a:p>
          <a:p>
            <a:pPr marL="571500" indent="-514350">
              <a:buFont typeface="+mj-lt"/>
              <a:buAutoNum type="arabicPeriod"/>
            </a:pPr>
            <a:r>
              <a:rPr lang="en-CA" sz="2400" dirty="0" smtClean="0"/>
              <a:t>At the top left corner, click “Actions” then “Configure Monitor.” </a:t>
            </a:r>
            <a:r>
              <a:rPr lang="en-CA" sz="2000" dirty="0" smtClean="0"/>
              <a:t>(Image on next slide).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13</a:t>
            </a:fld>
            <a:endParaRPr lang="en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762" y="3607355"/>
            <a:ext cx="360040" cy="37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287776" cy="28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6622" y="1076980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Connect TempTale to Computer</a:t>
            </a:r>
            <a:endParaRPr lang="en-CA" sz="2800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56698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Configuring a TempTale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14</a:t>
            </a:fld>
            <a:endParaRPr lang="en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47" y="1457012"/>
            <a:ext cx="6771973" cy="480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475656" y="1666676"/>
            <a:ext cx="936104" cy="322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233518" y="3682621"/>
            <a:ext cx="3744416" cy="1133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chemeClr val="tx1"/>
                </a:solidFill>
              </a:rPr>
              <a:t>Click “Actions,” </a:t>
            </a:r>
            <a:r>
              <a:rPr lang="en-CA" dirty="0">
                <a:solidFill>
                  <a:schemeClr val="tx1"/>
                </a:solidFill>
              </a:rPr>
              <a:t>t</a:t>
            </a:r>
            <a:r>
              <a:rPr lang="en-CA" dirty="0" smtClean="0">
                <a:solidFill>
                  <a:schemeClr val="tx1"/>
                </a:solidFill>
              </a:rPr>
              <a:t>hen from the dropdown menu, click “Configure Monitor.”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23847" y="2132857"/>
            <a:ext cx="719861" cy="15497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6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3486"/>
            <a:ext cx="8698408" cy="434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Configuring </a:t>
            </a:r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a TempTale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15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95" y="3429000"/>
            <a:ext cx="33337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67544" y="4695273"/>
            <a:ext cx="3492388" cy="14700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i="1" dirty="0" smtClean="0">
              <a:solidFill>
                <a:schemeClr val="tx1"/>
              </a:solidFill>
            </a:endParaRPr>
          </a:p>
          <a:p>
            <a:r>
              <a:rPr lang="en-CA" b="1" i="1" dirty="0" smtClean="0">
                <a:solidFill>
                  <a:schemeClr val="tx1"/>
                </a:solidFill>
              </a:rPr>
              <a:t>Note: </a:t>
            </a:r>
            <a:r>
              <a:rPr lang="en-CA" b="1" dirty="0" smtClean="0">
                <a:solidFill>
                  <a:schemeClr val="tx1"/>
                </a:solidFill>
              </a:rPr>
              <a:t>If this window appears:</a:t>
            </a:r>
          </a:p>
          <a:p>
            <a:pPr marL="342900" indent="-342900">
              <a:buAutoNum type="arabicPeriod"/>
            </a:pPr>
            <a:r>
              <a:rPr lang="en-CA" b="1" dirty="0" smtClean="0">
                <a:solidFill>
                  <a:schemeClr val="tx1"/>
                </a:solidFill>
              </a:rPr>
              <a:t>Click </a:t>
            </a:r>
            <a:r>
              <a:rPr lang="en-CA" b="1" dirty="0">
                <a:solidFill>
                  <a:schemeClr val="tx1"/>
                </a:solidFill>
              </a:rPr>
              <a:t>“OK,” then </a:t>
            </a:r>
          </a:p>
          <a:p>
            <a:pPr marL="342900" indent="-342900">
              <a:buAutoNum type="arabicPeriod"/>
            </a:pPr>
            <a:r>
              <a:rPr lang="en-CA" b="1" dirty="0" smtClean="0">
                <a:solidFill>
                  <a:schemeClr val="tx1"/>
                </a:solidFill>
              </a:rPr>
              <a:t>Click </a:t>
            </a:r>
            <a:r>
              <a:rPr lang="en-CA" b="1" dirty="0">
                <a:solidFill>
                  <a:schemeClr val="tx1"/>
                </a:solidFill>
              </a:rPr>
              <a:t>the bottom “x” to close the background window and try again.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71800" y="1610798"/>
            <a:ext cx="2376264" cy="882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chemeClr val="tx1"/>
                </a:solidFill>
              </a:rPr>
              <a:t>Do not click the top “</a:t>
            </a:r>
            <a:r>
              <a:rPr lang="en-CA" b="1" dirty="0" smtClean="0">
                <a:solidFill>
                  <a:schemeClr val="tx1"/>
                </a:solidFill>
              </a:rPr>
              <a:t>x</a:t>
            </a:r>
            <a:r>
              <a:rPr lang="en-CA" dirty="0" smtClean="0">
                <a:solidFill>
                  <a:schemeClr val="tx1"/>
                </a:solidFill>
              </a:rPr>
              <a:t>”</a:t>
            </a:r>
            <a:r>
              <a:rPr lang="en-CA" b="1" dirty="0" smtClean="0">
                <a:solidFill>
                  <a:schemeClr val="tx1"/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until you are ready to exit out of the TTMD. </a:t>
            </a:r>
          </a:p>
        </p:txBody>
      </p:sp>
      <p:cxnSp>
        <p:nvCxnSpPr>
          <p:cNvPr id="21" name="Straight Arrow Connector 20"/>
          <p:cNvCxnSpPr>
            <a:stCxn id="20" idx="3"/>
            <a:endCxn id="13" idx="3"/>
          </p:cNvCxnSpPr>
          <p:nvPr/>
        </p:nvCxnSpPr>
        <p:spPr>
          <a:xfrm flipV="1">
            <a:off x="5148064" y="1647388"/>
            <a:ext cx="3431560" cy="4044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676456" y="1670241"/>
            <a:ext cx="467544" cy="322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Oval 27"/>
          <p:cNvSpPr/>
          <p:nvPr/>
        </p:nvSpPr>
        <p:spPr>
          <a:xfrm>
            <a:off x="4463526" y="4221088"/>
            <a:ext cx="972570" cy="394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8" name="Straight Connector 7"/>
          <p:cNvCxnSpPr>
            <a:endCxn id="27" idx="4"/>
          </p:cNvCxnSpPr>
          <p:nvPr/>
        </p:nvCxnSpPr>
        <p:spPr>
          <a:xfrm flipV="1">
            <a:off x="3959932" y="1992405"/>
            <a:ext cx="4950296" cy="3240360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511154" y="1372404"/>
            <a:ext cx="467544" cy="322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2337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Step 1. Connect to a Monitor 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516149"/>
              </p:ext>
            </p:extLst>
          </p:nvPr>
        </p:nvGraphicFramePr>
        <p:xfrm>
          <a:off x="251518" y="1628800"/>
          <a:ext cx="8640961" cy="219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6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4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Letter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Field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Description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A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Select the monitor you want to connect and click connect.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Select TempTale Ultra.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 smtClean="0"/>
                        <a:t>This</a:t>
                      </a:r>
                      <a:r>
                        <a:rPr lang="en-CA" baseline="0" dirty="0" smtClean="0"/>
                        <a:t> will configure the TempTale Ultra monitor. </a:t>
                      </a:r>
                      <a:br>
                        <a:rPr lang="en-CA" baseline="0" dirty="0" smtClean="0"/>
                      </a:br>
                      <a:r>
                        <a:rPr lang="en-CA" baseline="0" dirty="0" smtClean="0"/>
                        <a:t>(Allow you to select the settings).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Connect.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Click Connect.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 smtClean="0"/>
                        <a:t>This will then show the current configuration</a:t>
                      </a:r>
                      <a:r>
                        <a:rPr lang="en-CA" baseline="0" dirty="0" smtClean="0"/>
                        <a:t> details of the attached TempTale monitor. 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16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7380312" y="56612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(Images follow)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07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7" y="289907"/>
            <a:ext cx="8306927" cy="572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4780" y="800708"/>
            <a:ext cx="8306927" cy="10801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/>
          <p:cNvSpPr/>
          <p:nvPr/>
        </p:nvSpPr>
        <p:spPr>
          <a:xfrm>
            <a:off x="2835707" y="2278266"/>
            <a:ext cx="488131" cy="430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A</a:t>
            </a:r>
            <a:endParaRPr lang="en-CA" b="1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079773" y="1483827"/>
            <a:ext cx="72008" cy="7940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971213" y="2295092"/>
            <a:ext cx="477030" cy="413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B</a:t>
            </a:r>
            <a:endParaRPr lang="en-CA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48243" y="1700811"/>
            <a:ext cx="3194390" cy="7927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88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Step 2. Select Configuration 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365775"/>
              </p:ext>
            </p:extLst>
          </p:nvPr>
        </p:nvGraphicFramePr>
        <p:xfrm>
          <a:off x="323529" y="1628800"/>
          <a:ext cx="8568951" cy="257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Letter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Field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Description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C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Monitor Serial Number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Display only.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 smtClean="0"/>
                        <a:t>This is the monitor’s (unique) serial number</a:t>
                      </a:r>
                      <a:r>
                        <a:rPr lang="en-CA" baseline="0" dirty="0" smtClean="0"/>
                        <a:t> which is assigned during manufacturing. 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Alarm Mode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Select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="1" baseline="0" dirty="0" smtClean="0"/>
                        <a:t>High-Low</a:t>
                      </a:r>
                      <a:r>
                        <a:rPr lang="en-CA" baseline="0" dirty="0" smtClean="0"/>
                        <a:t>. </a:t>
                      </a:r>
                      <a:endParaRPr lang="en-CA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="0" baseline="0" dirty="0" smtClean="0"/>
                        <a:t>An alarm status will appear if the temperature rises/falls outside the set range.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Trip number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/>
                        <a:t>Select</a:t>
                      </a:r>
                      <a:r>
                        <a:rPr lang="en-CA" b="1" baseline="0" dirty="0" smtClean="0"/>
                        <a:t> 0</a:t>
                      </a:r>
                      <a:r>
                        <a:rPr lang="en-CA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84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Step 2. Select Configuration 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02861"/>
              </p:ext>
            </p:extLst>
          </p:nvPr>
        </p:nvGraphicFramePr>
        <p:xfrm>
          <a:off x="323529" y="1628800"/>
          <a:ext cx="8568951" cy="43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Letter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Field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Description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Measurement Interval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Click the arrow icon      for drop-down</a:t>
                      </a:r>
                      <a:r>
                        <a:rPr lang="en-CA" baseline="0" dirty="0" smtClean="0"/>
                        <a:t> list options.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aseline="0" dirty="0" smtClean="0"/>
                        <a:t>Select desired recording interval (how often it will record temperature).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aseline="0" dirty="0" smtClean="0"/>
                        <a:t>Suggested to </a:t>
                      </a:r>
                      <a:r>
                        <a:rPr lang="en-CA" b="1" baseline="0" dirty="0" smtClean="0"/>
                        <a:t>select 1 minute</a:t>
                      </a:r>
                      <a:r>
                        <a:rPr lang="en-CA" baseline="0" dirty="0" smtClean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aseline="0" dirty="0" smtClean="0"/>
                        <a:t>For example, a value of 1 minute indicates that a temperature value will be recorded at 1-minute intervals.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G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Max Recording Time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Display only.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 smtClean="0"/>
                        <a:t>This value is calculated based upon the selected measurement interval</a:t>
                      </a:r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[F] </a:t>
                      </a:r>
                      <a:r>
                        <a:rPr lang="en-CA" dirty="0" smtClean="0"/>
                        <a:t>and the data-point capacity of the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dirty="0" smtClean="0"/>
                        <a:t>monitor.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 smtClean="0"/>
                        <a:t>For example, if</a:t>
                      </a:r>
                      <a:r>
                        <a:rPr lang="en-CA" baseline="0" dirty="0" smtClean="0"/>
                        <a:t> measurement intervals are set </a:t>
                      </a:r>
                      <a:r>
                        <a:rPr lang="en-CA" b="1" baseline="0" dirty="0" smtClean="0"/>
                        <a:t>to 1 minute</a:t>
                      </a:r>
                      <a:r>
                        <a:rPr lang="en-CA" baseline="0" dirty="0" smtClean="0"/>
                        <a:t>, the monitor will be full at 11d 2hrs 40min. </a:t>
                      </a:r>
                      <a:br>
                        <a:rPr lang="en-CA" baseline="0" dirty="0" smtClean="0"/>
                      </a:br>
                      <a:r>
                        <a:rPr lang="en-CA" baseline="0" dirty="0" smtClean="0"/>
                        <a:t>This is why it is important to clear the monitor weekly. </a:t>
                      </a:r>
                      <a:endParaRPr lang="en-C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19</a:t>
            </a:fld>
            <a:endParaRPr lang="en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00" y="2060848"/>
            <a:ext cx="1809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1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Configuring a </a:t>
            </a:r>
            <a:b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TempTale Ultra Monitor</a:t>
            </a:r>
            <a:endParaRPr lang="en-CA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 smtClean="0"/>
              <a:t>Slides 3 – 6: What is a </a:t>
            </a:r>
            <a:r>
              <a:rPr lang="en-CA" dirty="0" err="1" smtClean="0"/>
              <a:t>TempTale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Slides 7 – 8: Where to use a TempTale</a:t>
            </a:r>
          </a:p>
          <a:p>
            <a:pPr marL="0" indent="0">
              <a:buNone/>
            </a:pPr>
            <a:r>
              <a:rPr lang="en-CA" dirty="0" smtClean="0"/>
              <a:t>Slide 9 – 15: Configuring a TempTale </a:t>
            </a:r>
          </a:p>
          <a:p>
            <a:pPr marL="0" indent="0">
              <a:buNone/>
            </a:pPr>
            <a:r>
              <a:rPr lang="en-CA" dirty="0" smtClean="0"/>
              <a:t>Slide 16 – 17: </a:t>
            </a:r>
            <a:r>
              <a:rPr lang="en-CA" b="1" dirty="0" smtClean="0"/>
              <a:t>Step 1 – Connect to a Monitor   </a:t>
            </a:r>
          </a:p>
          <a:p>
            <a:pPr marL="0" indent="0">
              <a:buNone/>
            </a:pPr>
            <a:r>
              <a:rPr lang="en-CA" dirty="0" smtClean="0"/>
              <a:t>Slide 20: </a:t>
            </a:r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Settings</a:t>
            </a:r>
          </a:p>
          <a:p>
            <a:pPr marL="0" indent="0">
              <a:buNone/>
            </a:pPr>
            <a:r>
              <a:rPr lang="en-CA" dirty="0" smtClean="0"/>
              <a:t>Slide 18 – 40: </a:t>
            </a:r>
            <a:r>
              <a:rPr lang="en-CA" b="1" dirty="0" smtClean="0"/>
              <a:t>Step 2 – Select Configuration</a:t>
            </a:r>
          </a:p>
          <a:p>
            <a:pPr marL="0" indent="0">
              <a:buNone/>
            </a:pPr>
            <a:r>
              <a:rPr lang="en-CA" dirty="0" smtClean="0"/>
              <a:t>Slide 41: Alarm Status Displays </a:t>
            </a:r>
          </a:p>
          <a:p>
            <a:pPr marL="0" indent="0">
              <a:buNone/>
            </a:pPr>
            <a:r>
              <a:rPr lang="en-CA" dirty="0" smtClean="0"/>
              <a:t>Slide 42 – 43: </a:t>
            </a:r>
            <a:r>
              <a:rPr lang="en-CA" b="1" dirty="0" smtClean="0"/>
              <a:t>Step 3 – Save Configuration </a:t>
            </a:r>
          </a:p>
          <a:p>
            <a:pPr marL="0" indent="0">
              <a:buNone/>
            </a:pPr>
            <a:r>
              <a:rPr lang="en-CA" dirty="0" smtClean="0"/>
              <a:t>Slide 44: Summary – Configuring a TempTale</a:t>
            </a:r>
          </a:p>
          <a:p>
            <a:pPr marL="0" indent="0">
              <a:buNone/>
            </a:pPr>
            <a:r>
              <a:rPr lang="en-CA" dirty="0" smtClean="0"/>
              <a:t>Slide 45: Summary – Suggested Settings</a:t>
            </a:r>
          </a:p>
          <a:p>
            <a:pPr marL="0" indent="0">
              <a:buNone/>
            </a:pPr>
            <a:r>
              <a:rPr lang="en-CA" dirty="0" smtClean="0"/>
              <a:t>Slide 46: Note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54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Christmas Settings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20</a:t>
            </a:fld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4000" dirty="0" smtClean="0"/>
              <a:t>If</a:t>
            </a:r>
            <a:r>
              <a:rPr lang="en-CA" sz="4000" b="1" dirty="0" smtClean="0"/>
              <a:t> </a:t>
            </a:r>
            <a:r>
              <a:rPr lang="en-CA" sz="4000" dirty="0" smtClean="0"/>
              <a:t>the TempTale monitor will not be downloaded weekly over the </a:t>
            </a:r>
            <a:r>
              <a:rPr lang="en-CA" sz="4000" b="1" dirty="0" smtClean="0"/>
              <a:t>Christmas holidays</a:t>
            </a:r>
            <a:r>
              <a:rPr lang="en-CA" sz="4000" dirty="0" smtClean="0"/>
              <a:t>, the “Measurement Interval” [F</a:t>
            </a:r>
            <a:r>
              <a:rPr lang="en-CA" sz="4000" dirty="0"/>
              <a:t>]</a:t>
            </a:r>
            <a:r>
              <a:rPr lang="en-CA" sz="4000" dirty="0" smtClean="0"/>
              <a:t> should be changed to 3 minutes on the last day the health centre is open. This will make sure the </a:t>
            </a:r>
            <a:r>
              <a:rPr lang="en-CA" sz="4000" dirty="0" err="1" smtClean="0"/>
              <a:t>TempTale</a:t>
            </a:r>
            <a:r>
              <a:rPr lang="en-CA" sz="4000" dirty="0" smtClean="0"/>
              <a:t> doesn’t run out of storage space. </a:t>
            </a:r>
          </a:p>
          <a:p>
            <a:pPr marL="400050" lvl="1" indent="0">
              <a:buNone/>
            </a:pPr>
            <a:r>
              <a:rPr lang="en-CA" sz="3400" dirty="0" smtClean="0"/>
              <a:t>(Check the “Max Recording Time” field [G] to make sure that the appropriate time will be covered).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4000" b="1" dirty="0" smtClean="0"/>
              <a:t>The min/max thermometer temperatures should still be documented for the vaccine fridge over Christmas.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400" dirty="0" smtClean="0"/>
              <a:t>Change the measurement Interval [F] back to 1 minute after the Christmas Break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1160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21</a:t>
            </a:fld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5754"/>
            <a:ext cx="8814193" cy="624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8601" y="1916831"/>
            <a:ext cx="4341391" cy="4536503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644008" y="1685487"/>
            <a:ext cx="50405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C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4008" y="2204864"/>
            <a:ext cx="50405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4683580" y="2725688"/>
            <a:ext cx="50405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03134" y="3284984"/>
            <a:ext cx="50405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F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3134" y="3879437"/>
            <a:ext cx="50405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699792" y="1901511"/>
            <a:ext cx="1944217" cy="37536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52" y="2420888"/>
            <a:ext cx="1691680" cy="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3439658" y="2420888"/>
            <a:ext cx="120435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195736" y="2861320"/>
            <a:ext cx="2487844" cy="8039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439658" y="3068960"/>
            <a:ext cx="1263476" cy="4320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275856" y="3284984"/>
            <a:ext cx="1427278" cy="81047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40" y="3594973"/>
            <a:ext cx="942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24" y="4095462"/>
            <a:ext cx="6762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519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Step 2. Select Configuration 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815329"/>
              </p:ext>
            </p:extLst>
          </p:nvPr>
        </p:nvGraphicFramePr>
        <p:xfrm>
          <a:off x="323528" y="1556792"/>
          <a:ext cx="8568952" cy="412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Letter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Field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Description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en-CA" b="1" dirty="0" err="1" smtClean="0"/>
                        <a:t>Startup</a:t>
                      </a:r>
                      <a:r>
                        <a:rPr lang="en-CA" b="1" dirty="0" smtClean="0"/>
                        <a:t> Options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 smtClean="0"/>
                        <a:t>H</a:t>
                      </a:r>
                    </a:p>
                    <a:p>
                      <a:pPr algn="ctr"/>
                      <a:endParaRPr lang="en-CA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Manual or Automatic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Select </a:t>
                      </a:r>
                      <a:r>
                        <a:rPr lang="en-CA" b="1" u="sng" baseline="0" dirty="0" smtClean="0"/>
                        <a:t>Manual</a:t>
                      </a:r>
                      <a:r>
                        <a:rPr lang="en-CA" b="0" u="none" baseline="0" dirty="0" smtClean="0"/>
                        <a:t> </a:t>
                      </a:r>
                      <a:r>
                        <a:rPr lang="en-CA" baseline="0" dirty="0" smtClean="0"/>
                        <a:t>option.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CA" baseline="0" dirty="0" smtClean="0"/>
                        <a:t/>
                      </a:r>
                      <a:br>
                        <a:rPr lang="en-CA" baseline="0" dirty="0" smtClean="0"/>
                      </a:br>
                      <a:r>
                        <a:rPr lang="en-CA" b="1" baseline="0" dirty="0" smtClean="0"/>
                        <a:t>Manual</a:t>
                      </a:r>
                      <a:r>
                        <a:rPr lang="en-CA" baseline="0" dirty="0" smtClean="0"/>
                        <a:t>: the monitor will not start until the Start button        is pressed.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aseline="0" dirty="0" smtClean="0"/>
                        <a:t>The first point will be recorded after the defined </a:t>
                      </a:r>
                      <a:r>
                        <a:rPr lang="en-CA" baseline="0" dirty="0" err="1" smtClean="0"/>
                        <a:t>Startup</a:t>
                      </a:r>
                      <a:r>
                        <a:rPr lang="en-CA" baseline="0" dirty="0" smtClean="0"/>
                        <a:t> Delay </a:t>
                      </a:r>
                      <a:r>
                        <a:rPr lang="en-CA" b="1" baseline="0" dirty="0" smtClean="0">
                          <a:solidFill>
                            <a:schemeClr val="tx1"/>
                          </a:solidFill>
                        </a:rPr>
                        <a:t>[I]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baseline="0" dirty="0" smtClean="0"/>
                        <a:t>time period (if configured) has expired.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CA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CA" b="1" baseline="0" dirty="0" smtClean="0"/>
                        <a:t>Automatic: </a:t>
                      </a:r>
                      <a:r>
                        <a:rPr lang="en-CA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if selected</a:t>
                      </a:r>
                      <a:r>
                        <a:rPr lang="en-CA" baseline="0" dirty="0" smtClean="0"/>
                        <a:t>, the monitor will start automatically after it is configured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aseline="0" dirty="0" smtClean="0"/>
                        <a:t>It will automatically begin recording date and time selected in the Start 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Date </a:t>
                      </a:r>
                      <a:r>
                        <a:rPr lang="en-CA" b="1" baseline="0" dirty="0" smtClean="0">
                          <a:solidFill>
                            <a:schemeClr val="tx1"/>
                          </a:solidFill>
                        </a:rPr>
                        <a:t>[J] 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and Time </a:t>
                      </a:r>
                      <a:r>
                        <a:rPr lang="en-CA" b="1" baseline="0" dirty="0" smtClean="0">
                          <a:solidFill>
                            <a:schemeClr val="tx1"/>
                          </a:solidFill>
                        </a:rPr>
                        <a:t>[J] </a:t>
                      </a:r>
                      <a:r>
                        <a:rPr lang="en-CA" baseline="0" dirty="0" smtClean="0"/>
                        <a:t>fields.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22</a:t>
            </a:fld>
            <a:endParaRPr lang="en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288032" cy="3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Step 2. Select Configuration 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193738"/>
              </p:ext>
            </p:extLst>
          </p:nvPr>
        </p:nvGraphicFramePr>
        <p:xfrm>
          <a:off x="323529" y="1556792"/>
          <a:ext cx="8424934" cy="366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2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Letter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Field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Description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en-CA" b="1" dirty="0" err="1" smtClean="0"/>
                        <a:t>Startup</a:t>
                      </a:r>
                      <a:r>
                        <a:rPr lang="en-CA" b="1" dirty="0" smtClean="0"/>
                        <a:t> Options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 smtClean="0"/>
                        <a:t>I</a:t>
                      </a:r>
                    </a:p>
                    <a:p>
                      <a:pPr algn="ctr"/>
                      <a:endParaRPr lang="en-CA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Startup</a:t>
                      </a:r>
                      <a:r>
                        <a:rPr lang="en-CA" dirty="0" smtClean="0"/>
                        <a:t> Delay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 smtClean="0"/>
                        <a:t>Select a value from the drop-down list using       . 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baseline="0" dirty="0" smtClean="0"/>
                        <a:t>Select a </a:t>
                      </a:r>
                      <a:r>
                        <a:rPr lang="en-CA" baseline="0" dirty="0" err="1" smtClean="0"/>
                        <a:t>Startup</a:t>
                      </a:r>
                      <a:r>
                        <a:rPr lang="en-CA" baseline="0" dirty="0" smtClean="0"/>
                        <a:t> delay of </a:t>
                      </a:r>
                      <a:r>
                        <a:rPr lang="en-CA" b="1" baseline="0" dirty="0" smtClean="0"/>
                        <a:t>1 minute</a:t>
                      </a:r>
                      <a:r>
                        <a:rPr lang="en-CA" baseline="0" dirty="0" smtClean="0"/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baseline="0" dirty="0" smtClean="0"/>
                        <a:t>This is the amount of time the monitor waits, after the Start button       is pressed, before beginning to record data.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baseline="0" dirty="0" smtClean="0"/>
                        <a:t>Activates only if the </a:t>
                      </a:r>
                      <a:r>
                        <a:rPr lang="en-CA" b="1" baseline="0" dirty="0" smtClean="0"/>
                        <a:t>manual </a:t>
                      </a:r>
                      <a:r>
                        <a:rPr lang="en-CA" b="0" baseline="0" dirty="0" err="1" smtClean="0"/>
                        <a:t>S</a:t>
                      </a:r>
                      <a:r>
                        <a:rPr lang="en-CA" baseline="0" dirty="0" err="1" smtClean="0"/>
                        <a:t>tartup</a:t>
                      </a:r>
                      <a:r>
                        <a:rPr lang="en-CA" baseline="0" dirty="0" smtClean="0"/>
                        <a:t> option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b="1" baseline="0" dirty="0" smtClean="0">
                          <a:solidFill>
                            <a:schemeClr val="tx1"/>
                          </a:solidFill>
                        </a:rPr>
                        <a:t>[H]  </a:t>
                      </a:r>
                      <a:r>
                        <a:rPr lang="en-CA" baseline="0" dirty="0" smtClean="0"/>
                        <a:t>is selected.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J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Start Date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 smtClean="0"/>
                        <a:t>Display only.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baseline="0" dirty="0" smtClean="0"/>
                        <a:t>If </a:t>
                      </a:r>
                      <a:r>
                        <a:rPr lang="en-CA" b="1" baseline="0" dirty="0" smtClean="0"/>
                        <a:t>manual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aseline="0" dirty="0" err="1" smtClean="0"/>
                        <a:t>Startup</a:t>
                      </a:r>
                      <a:r>
                        <a:rPr lang="en-CA" baseline="0" dirty="0" smtClean="0"/>
                        <a:t> delay was selected, today’s date will automatically appear.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908" y="2348880"/>
            <a:ext cx="1809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23</a:t>
            </a:fld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41" y="3140968"/>
            <a:ext cx="288032" cy="3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2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Step 2. Select Configuration 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41768"/>
              </p:ext>
            </p:extLst>
          </p:nvPr>
        </p:nvGraphicFramePr>
        <p:xfrm>
          <a:off x="323528" y="1556792"/>
          <a:ext cx="8568951" cy="220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Letter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Field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Description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en-CA" b="1" dirty="0" err="1" smtClean="0"/>
                        <a:t>Startup</a:t>
                      </a:r>
                      <a:r>
                        <a:rPr lang="en-CA" b="1" dirty="0" smtClean="0"/>
                        <a:t> Options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First Point</a:t>
                      </a:r>
                      <a:r>
                        <a:rPr lang="en-CA" baseline="0" dirty="0" smtClean="0"/>
                        <a:t> Recorded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 smtClean="0"/>
                        <a:t>Display only.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baseline="0" dirty="0" smtClean="0"/>
                        <a:t>Equal to the assigned </a:t>
                      </a:r>
                      <a:r>
                        <a:rPr lang="en-CA" baseline="0" dirty="0" err="1" smtClean="0"/>
                        <a:t>Startup</a:t>
                      </a:r>
                      <a:r>
                        <a:rPr lang="en-CA" baseline="0" dirty="0" smtClean="0"/>
                        <a:t> Delay </a:t>
                      </a:r>
                      <a:r>
                        <a:rPr lang="en-CA" b="1" baseline="0" dirty="0" smtClean="0">
                          <a:solidFill>
                            <a:schemeClr val="tx1"/>
                          </a:solidFill>
                        </a:rPr>
                        <a:t>[I] </a:t>
                      </a:r>
                      <a:r>
                        <a:rPr lang="en-CA" baseline="0" dirty="0" smtClean="0"/>
                        <a:t>value.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baseline="0" dirty="0" smtClean="0"/>
                        <a:t>For example, if a </a:t>
                      </a:r>
                      <a:r>
                        <a:rPr lang="en-CA" baseline="0" dirty="0" err="1" smtClean="0"/>
                        <a:t>Startup</a:t>
                      </a:r>
                      <a:r>
                        <a:rPr lang="en-CA" baseline="0" dirty="0" smtClean="0"/>
                        <a:t> Delay of 1 minute is selected, the first point will be recorded at 1 minute </a:t>
                      </a:r>
                      <a:r>
                        <a:rPr lang="en-CA" i="1" baseline="0" dirty="0" smtClean="0"/>
                        <a:t>after the Start button is pressed</a:t>
                      </a:r>
                      <a:r>
                        <a:rPr lang="en-CA" baseline="0" dirty="0" smtClean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26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25</a:t>
            </a:fld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0038"/>
            <a:ext cx="88392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28254" y="2564904"/>
            <a:ext cx="50405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5" y="3456985"/>
            <a:ext cx="4248471" cy="105213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483768" y="2564904"/>
            <a:ext cx="50405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I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0261" y="4871452"/>
            <a:ext cx="50405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J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9792" y="4871452"/>
            <a:ext cx="50405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12" name="Straight Arrow Connector 11"/>
          <p:cNvCxnSpPr>
            <a:stCxn id="7" idx="2"/>
          </p:cNvCxnSpPr>
          <p:nvPr/>
        </p:nvCxnSpPr>
        <p:spPr>
          <a:xfrm flipH="1">
            <a:off x="539552" y="2996952"/>
            <a:ext cx="1140730" cy="7921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</p:cNvCxnSpPr>
          <p:nvPr/>
        </p:nvCxnSpPr>
        <p:spPr>
          <a:xfrm>
            <a:off x="2735796" y="2996952"/>
            <a:ext cx="1404156" cy="7921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1"/>
          </p:cNvCxnSpPr>
          <p:nvPr/>
        </p:nvCxnSpPr>
        <p:spPr>
          <a:xfrm flipH="1" flipV="1">
            <a:off x="3203848" y="4077072"/>
            <a:ext cx="1196413" cy="10104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0"/>
          </p:cNvCxnSpPr>
          <p:nvPr/>
        </p:nvCxnSpPr>
        <p:spPr>
          <a:xfrm flipV="1">
            <a:off x="2951820" y="4365104"/>
            <a:ext cx="0" cy="5063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514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Step 2. Select Configuration 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853050"/>
              </p:ext>
            </p:extLst>
          </p:nvPr>
        </p:nvGraphicFramePr>
        <p:xfrm>
          <a:off x="323529" y="1628800"/>
          <a:ext cx="8568951" cy="3662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Letter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Field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Description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L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Enable 3 Second</a:t>
                      </a:r>
                      <a:r>
                        <a:rPr lang="en-CA" baseline="0" dirty="0" smtClean="0"/>
                        <a:t> Start Button Delay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Click to check box to </a:t>
                      </a:r>
                      <a:r>
                        <a:rPr lang="en-CA" b="1" baseline="0" dirty="0" smtClean="0"/>
                        <a:t>enable</a:t>
                      </a:r>
                      <a:r>
                        <a:rPr lang="en-CA" baseline="0" dirty="0" smtClean="0"/>
                        <a:t>.</a:t>
                      </a:r>
                      <a:endParaRPr lang="en-CA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 smtClean="0"/>
                        <a:t>When enabled, the monitor will not start until the Start button        is pressed and held for 3 seconds.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M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Enable 3 Second Stop</a:t>
                      </a:r>
                      <a:r>
                        <a:rPr lang="en-CA" baseline="0" dirty="0" smtClean="0"/>
                        <a:t> Button Delay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Click to check box to </a:t>
                      </a:r>
                      <a:r>
                        <a:rPr lang="en-CA" b="1" baseline="0" dirty="0" smtClean="0"/>
                        <a:t>enable</a:t>
                      </a:r>
                      <a:r>
                        <a:rPr lang="en-CA" baseline="0" dirty="0" smtClean="0"/>
                        <a:t>.</a:t>
                      </a:r>
                      <a:endParaRPr lang="en-CA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aseline="0" dirty="0" smtClean="0"/>
                        <a:t>If enabled, the monitor will not stop until the Stop button is pressed and held for 3 seconds (or until the maximum number of data points has been recorded).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N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LCD Display – </a:t>
                      </a:r>
                      <a:br>
                        <a:rPr lang="en-CA" dirty="0" smtClean="0"/>
                      </a:br>
                      <a:r>
                        <a:rPr lang="en-CA" dirty="0" smtClean="0"/>
                        <a:t>Celsius</a:t>
                      </a:r>
                      <a:r>
                        <a:rPr lang="en-CA" baseline="0" dirty="0" smtClean="0"/>
                        <a:t> or Fahrenheit </a:t>
                      </a:r>
                      <a:endParaRPr lang="en-CA" dirty="0" smtClean="0"/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Select </a:t>
                      </a:r>
                      <a:r>
                        <a:rPr lang="en-CA" b="1" dirty="0" smtClean="0"/>
                        <a:t>Celsius</a:t>
                      </a:r>
                      <a:r>
                        <a:rPr lang="en-CA" dirty="0" smtClean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aseline="0" dirty="0" smtClean="0"/>
                        <a:t>This is the </a:t>
                      </a:r>
                      <a:r>
                        <a:rPr lang="en-CA" dirty="0" smtClean="0"/>
                        <a:t>display temperature value</a:t>
                      </a:r>
                      <a:br>
                        <a:rPr lang="en-CA" dirty="0" smtClean="0"/>
                      </a:br>
                      <a:r>
                        <a:rPr lang="en-CA" dirty="0" smtClean="0"/>
                        <a:t>that will appear on the LCD panel </a:t>
                      </a:r>
                      <a:br>
                        <a:rPr lang="en-CA" dirty="0" smtClean="0"/>
                      </a:br>
                      <a:r>
                        <a:rPr lang="en-CA" dirty="0" smtClean="0"/>
                        <a:t>of the monitor.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288032" cy="3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26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397" y="2060848"/>
            <a:ext cx="9048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396" y="3004626"/>
            <a:ext cx="9048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48" y="4149080"/>
            <a:ext cx="1120832" cy="234558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7686346" y="5058183"/>
            <a:ext cx="558062" cy="387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72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27</a:t>
            </a:fld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0038"/>
            <a:ext cx="88392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647" y="4437112"/>
            <a:ext cx="4248471" cy="2088232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42574" y="3645024"/>
            <a:ext cx="50405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L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640" y="3645024"/>
            <a:ext cx="50405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M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816" y="3645024"/>
            <a:ext cx="50405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N</a:t>
            </a:r>
            <a:endParaRPr lang="en-CA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2574" y="4077072"/>
            <a:ext cx="252028" cy="5760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68588" y="4077072"/>
            <a:ext cx="1015080" cy="86409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</p:cNvCxnSpPr>
          <p:nvPr/>
        </p:nvCxnSpPr>
        <p:spPr>
          <a:xfrm>
            <a:off x="3167844" y="4077072"/>
            <a:ext cx="180020" cy="72008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617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Step 2. Select Configuration 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708610"/>
              </p:ext>
            </p:extLst>
          </p:nvPr>
        </p:nvGraphicFramePr>
        <p:xfrm>
          <a:off x="323529" y="1628800"/>
          <a:ext cx="8568951" cy="4668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Letter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Field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Description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O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Originator Notes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Enter a comment of up to 192 characters for the TempTale Ultra monitor. They are then display-only in Monitor Views.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 smtClean="0"/>
                        <a:t>After</a:t>
                      </a:r>
                      <a:r>
                        <a:rPr lang="en-CA" baseline="0" dirty="0" smtClean="0"/>
                        <a:t> monitor data are downloaded, the Originator Notes appear at the top of the Graph and Composite Views windows and at the bottom of the Summary View window.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aseline="0" dirty="0" smtClean="0"/>
                        <a:t>You can add comments at the bottom of any Monitor View (Graph, Tabular, Summary, Composite).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="1" baseline="0" dirty="0" smtClean="0"/>
                        <a:t>Suggested:  </a:t>
                      </a:r>
                      <a:r>
                        <a:rPr lang="en-CA" b="1" baseline="0" dirty="0" err="1" smtClean="0"/>
                        <a:t>TempTale</a:t>
                      </a:r>
                      <a:r>
                        <a:rPr lang="en-CA" b="1" baseline="0" dirty="0" smtClean="0"/>
                        <a:t> Expires YYYY MM DD </a:t>
                      </a:r>
                      <a:br>
                        <a:rPr lang="en-CA" b="1" baseline="0" dirty="0" smtClean="0"/>
                      </a:br>
                      <a:r>
                        <a:rPr lang="en-CA" b="0" baseline="0" dirty="0" smtClean="0"/>
                        <a:t>(use validation due date).</a:t>
                      </a:r>
                      <a:endParaRPr lang="en-CA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P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Activation Energy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CA" dirty="0" smtClean="0"/>
                        <a:t>Display</a:t>
                      </a:r>
                      <a:r>
                        <a:rPr lang="en-CA" baseline="0" dirty="0" smtClean="0"/>
                        <a:t> only.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aseline="0" dirty="0" smtClean="0"/>
                        <a:t>The default value is 83.144 kJ/mol.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aseline="0" dirty="0" smtClean="0"/>
                        <a:t>The activation energy 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value is used to calculate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 mean kinetic temperature (MKT).</a:t>
                      </a:r>
                      <a:endParaRPr lang="en-CA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06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29</a:t>
            </a:fld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0038"/>
            <a:ext cx="88392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647" y="4437112"/>
            <a:ext cx="4248471" cy="2088232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/>
          <p:cNvCxnSpPr>
            <a:stCxn id="13" idx="2"/>
          </p:cNvCxnSpPr>
          <p:nvPr/>
        </p:nvCxnSpPr>
        <p:spPr>
          <a:xfrm flipH="1">
            <a:off x="1043608" y="4005064"/>
            <a:ext cx="324036" cy="168621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" idx="1"/>
          </p:cNvCxnSpPr>
          <p:nvPr/>
        </p:nvCxnSpPr>
        <p:spPr>
          <a:xfrm flipH="1">
            <a:off x="2339752" y="5706355"/>
            <a:ext cx="2389585" cy="60296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15616" y="3573016"/>
            <a:ext cx="50405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O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9337" y="5490331"/>
            <a:ext cx="50405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47664" y="5429672"/>
            <a:ext cx="1986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err="1" smtClean="0">
                <a:solidFill>
                  <a:srgbClr val="FF0000"/>
                </a:solidFill>
              </a:rPr>
              <a:t>TempTale</a:t>
            </a:r>
            <a:r>
              <a:rPr lang="en-CA" sz="1100" dirty="0" smtClean="0">
                <a:solidFill>
                  <a:srgbClr val="FF0000"/>
                </a:solidFill>
              </a:rPr>
              <a:t> Expires _date_</a:t>
            </a:r>
            <a:endParaRPr lang="en-CA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3</a:t>
            </a:fld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91" y="1628800"/>
            <a:ext cx="2127509" cy="425501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86" y="1647420"/>
            <a:ext cx="1916867" cy="423728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94867" y="5953844"/>
            <a:ext cx="8229600" cy="787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dirty="0" smtClean="0"/>
              <a:t>Multiple Use </a:t>
            </a:r>
            <a:r>
              <a:rPr lang="en-CA" sz="2800" dirty="0" err="1" smtClean="0"/>
              <a:t>TempTale</a:t>
            </a:r>
            <a:r>
              <a:rPr lang="en-CA" sz="2800" dirty="0" smtClean="0"/>
              <a:t> Ultra</a:t>
            </a:r>
            <a:endParaRPr lang="en-CA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2339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What is a </a:t>
            </a:r>
            <a:r>
              <a:rPr lang="en-CA" dirty="0" err="1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TempTale</a:t>
            </a:r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?</a:t>
            </a:r>
            <a:endParaRPr lang="en-CA" dirty="0">
              <a:effectLst>
                <a:outerShdw blurRad="50800" dist="38100" algn="l" rotWithShape="0">
                  <a:srgbClr val="0070C0">
                    <a:alpha val="4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5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3005504"/>
            <a:ext cx="952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Step 2. Select Configuration 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35038"/>
              </p:ext>
            </p:extLst>
          </p:nvPr>
        </p:nvGraphicFramePr>
        <p:xfrm>
          <a:off x="323528" y="1628800"/>
          <a:ext cx="8496943" cy="321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9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Letter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Field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Description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en-CA" b="1" dirty="0" smtClean="0"/>
                        <a:t>PDF Options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 smtClean="0"/>
                        <a:t>Q</a:t>
                      </a:r>
                    </a:p>
                    <a:p>
                      <a:pPr algn="ctr"/>
                      <a:endParaRPr lang="en-CA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Time Zone</a:t>
                      </a:r>
                      <a:r>
                        <a:rPr lang="en-CA" baseline="0" dirty="0" smtClean="0"/>
                        <a:t> Use </a:t>
                      </a:r>
                      <a:br>
                        <a:rPr lang="en-CA" baseline="0" dirty="0" smtClean="0"/>
                      </a:br>
                      <a:r>
                        <a:rPr lang="en-CA" baseline="0" dirty="0" smtClean="0"/>
                        <a:t>in PDF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Default is GMT time zone</a:t>
                      </a:r>
                      <a:r>
                        <a:rPr lang="en-CA" baseline="0" dirty="0" smtClean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aseline="0" dirty="0" smtClean="0"/>
                        <a:t>Optional (</a:t>
                      </a:r>
                      <a:r>
                        <a:rPr lang="en-CA" b="1" baseline="0" dirty="0" smtClean="0"/>
                        <a:t>suggested</a:t>
                      </a:r>
                      <a:r>
                        <a:rPr lang="en-CA" baseline="0" dirty="0" smtClean="0"/>
                        <a:t>) to fill the Daylight Saving check box.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PDF Language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Select a language</a:t>
                      </a:r>
                      <a:r>
                        <a:rPr lang="en-CA" baseline="0" dirty="0" smtClean="0"/>
                        <a:t> for the PDF report: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aseline="0" dirty="0" smtClean="0"/>
                        <a:t>English is the default.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Add Alarm Status Prefix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CA" dirty="0" smtClean="0"/>
                        <a:t>Optional.</a:t>
                      </a:r>
                      <a:r>
                        <a:rPr lang="en-CA" baseline="0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aseline="0" dirty="0" smtClean="0"/>
                        <a:t>Selecting will add the monitor’s alarm status to the monitor’s generated TTV and PDF file names.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355976" y="3113658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98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31</a:t>
            </a:fld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419100"/>
            <a:ext cx="88677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56176" y="3196753"/>
            <a:ext cx="50405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Q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5258891"/>
            <a:ext cx="50405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" name="Rectangle 7"/>
          <p:cNvSpPr/>
          <p:nvPr/>
        </p:nvSpPr>
        <p:spPr>
          <a:xfrm>
            <a:off x="6161087" y="4041068"/>
            <a:ext cx="50405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3284984"/>
            <a:ext cx="4248471" cy="1512168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211960" y="3412777"/>
            <a:ext cx="1944216" cy="44827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4211960" y="4257092"/>
            <a:ext cx="1949127" cy="360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</p:cNvCxnSpPr>
          <p:nvPr/>
        </p:nvCxnSpPr>
        <p:spPr>
          <a:xfrm flipH="1" flipV="1">
            <a:off x="395536" y="4581128"/>
            <a:ext cx="252028" cy="67776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135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Step 2. Select Configuration 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427705"/>
              </p:ext>
            </p:extLst>
          </p:nvPr>
        </p:nvGraphicFramePr>
        <p:xfrm>
          <a:off x="323529" y="1484784"/>
          <a:ext cx="8568951" cy="4942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Letter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Field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Description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T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Load Configuration from File</a:t>
                      </a:r>
                    </a:p>
                    <a:p>
                      <a:endParaRPr lang="en-CA" dirty="0" smtClean="0"/>
                    </a:p>
                    <a:p>
                      <a:r>
                        <a:rPr lang="en-CA" b="1" dirty="0" smtClean="0"/>
                        <a:t>(Not mandatory) </a:t>
                      </a:r>
                      <a:r>
                        <a:rPr lang="en-CA" dirty="0" smtClean="0"/>
                        <a:t>Press this to pull up a configuration that has been previously saved</a:t>
                      </a:r>
                      <a:r>
                        <a:rPr lang="en-CA" baseline="0" dirty="0" smtClean="0"/>
                        <a:t>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Click</a:t>
                      </a:r>
                      <a:r>
                        <a:rPr lang="en-CA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open a</a:t>
                      </a:r>
                      <a:r>
                        <a:rPr lang="en-C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previously saved configuration.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</a:t>
                      </a:r>
                      <a:r>
                        <a:rPr lang="en-CA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open </a:t>
                      </a:r>
                      <a:r>
                        <a:rPr lang="en-C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 that appears, </a:t>
                      </a:r>
                      <a:r>
                        <a:rPr lang="en-CA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browse</a:t>
                      </a:r>
                      <a:r>
                        <a:rPr lang="en-CA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C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necessary) to the location of the saved configuration file.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 configuration loaded from file, you can modify Trip Number </a:t>
                      </a:r>
                      <a:r>
                        <a:rPr lang="en-C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[E]</a:t>
                      </a:r>
                      <a:r>
                        <a:rPr lang="en-CA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C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Originator Notes </a:t>
                      </a:r>
                      <a:r>
                        <a:rPr lang="en-C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[P]</a:t>
                      </a:r>
                      <a:r>
                        <a:rPr lang="en-C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CA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C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addition, you also can modify: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Zone options.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PDF Language.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Alarm Status Prefix options.</a:t>
                      </a:r>
                      <a:endParaRPr lang="en-C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U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Save Configuration to File  </a:t>
                      </a:r>
                    </a:p>
                    <a:p>
                      <a:endParaRPr lang="en-CA" dirty="0" smtClean="0"/>
                    </a:p>
                    <a:p>
                      <a:r>
                        <a:rPr lang="en-CA" b="1" dirty="0" smtClean="0"/>
                        <a:t>(Not mandatory) </a:t>
                      </a:r>
                      <a:r>
                        <a:rPr lang="en-CA" dirty="0" smtClean="0"/>
                        <a:t>Press</a:t>
                      </a:r>
                      <a:r>
                        <a:rPr lang="en-CA" baseline="0" dirty="0" smtClean="0"/>
                        <a:t> this to save a configuration to pull up later.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Click to save the current configuration to file.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CA" b="0" i="1" dirty="0" smtClean="0">
                          <a:solidFill>
                            <a:schemeClr val="tx1"/>
                          </a:solidFill>
                        </a:rPr>
                        <a:t>Save As </a:t>
                      </a:r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window will appear.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Click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b="0" i="1" baseline="0" dirty="0" smtClean="0">
                          <a:solidFill>
                            <a:schemeClr val="tx1"/>
                          </a:solidFill>
                        </a:rPr>
                        <a:t>Browse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 to the location at which you want to save configuration file. </a:t>
                      </a:r>
                      <a:endParaRPr lang="en-CA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1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33</a:t>
            </a:fld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0038"/>
            <a:ext cx="88392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16016" y="2204864"/>
            <a:ext cx="4104456" cy="36004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161239" y="370192"/>
            <a:ext cx="50405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Rectangle 7"/>
          <p:cNvSpPr/>
          <p:nvPr/>
        </p:nvSpPr>
        <p:spPr>
          <a:xfrm>
            <a:off x="7380312" y="377186"/>
            <a:ext cx="50405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U</a:t>
            </a: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413267" y="802240"/>
            <a:ext cx="0" cy="140304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7632340" y="809234"/>
            <a:ext cx="0" cy="139563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488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Step 2. Select Configuration 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874574"/>
              </p:ext>
            </p:extLst>
          </p:nvPr>
        </p:nvGraphicFramePr>
        <p:xfrm>
          <a:off x="323529" y="1984856"/>
          <a:ext cx="8568951" cy="338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Letter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Field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Description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CA" b="1" dirty="0" smtClean="0"/>
                        <a:t>Alarm</a:t>
                      </a:r>
                      <a:r>
                        <a:rPr lang="en-CA" b="1" baseline="0" dirty="0" smtClean="0"/>
                        <a:t> Settings</a:t>
                      </a:r>
                    </a:p>
                    <a:p>
                      <a:r>
                        <a:rPr lang="en-CA" b="0" i="1" baseline="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Primary Low, Primary High</a:t>
                      </a:r>
                      <a:endParaRPr lang="en-CA" b="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CA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V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Primary Low and Primary High – Enabled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Select the check box to </a:t>
                      </a:r>
                      <a:r>
                        <a:rPr lang="en-CA" b="1" dirty="0" smtClean="0"/>
                        <a:t>enable</a:t>
                      </a:r>
                      <a:r>
                        <a:rPr lang="en-CA" dirty="0" smtClean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 smtClean="0"/>
                        <a:t>This allows the data entry</a:t>
                      </a:r>
                      <a:r>
                        <a:rPr lang="en-CA" baseline="0" dirty="0" smtClean="0"/>
                        <a:t> for alarm configuration settings.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W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Primary Low and Primary</a:t>
                      </a:r>
                      <a:r>
                        <a:rPr lang="en-CA" baseline="0" dirty="0" smtClean="0"/>
                        <a:t> High – Limit </a:t>
                      </a:r>
                      <a:r>
                        <a:rPr lang="en-CA" dirty="0" smtClean="0"/>
                        <a:t>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</a:rPr>
                        <a:t>Enter the low/high temperature 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value.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This is the value beyond which the monitor should not be exposed.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Set primary low to:    </a:t>
                      </a:r>
                      <a:r>
                        <a:rPr lang="en-CA" b="1" baseline="0" dirty="0" smtClean="0">
                          <a:solidFill>
                            <a:schemeClr val="tx1"/>
                          </a:solidFill>
                        </a:rPr>
                        <a:t>Low 2.0 °C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Set primary high to:   </a:t>
                      </a:r>
                      <a:r>
                        <a:rPr lang="en-CA" b="1" baseline="0" dirty="0" smtClean="0">
                          <a:solidFill>
                            <a:schemeClr val="tx1"/>
                          </a:solidFill>
                        </a:rPr>
                        <a:t>High 8.0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46" y="3068960"/>
            <a:ext cx="857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0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35</a:t>
            </a:fld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0038"/>
            <a:ext cx="88392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95617" y="2636912"/>
            <a:ext cx="4597790" cy="388843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371338" y="1874033"/>
            <a:ext cx="50405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" name="Rectangle 7"/>
          <p:cNvSpPr/>
          <p:nvPr/>
        </p:nvSpPr>
        <p:spPr>
          <a:xfrm>
            <a:off x="6442484" y="5187487"/>
            <a:ext cx="50405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W</a:t>
            </a: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5580112" y="2306081"/>
            <a:ext cx="1043254" cy="76287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5724128" y="3356992"/>
            <a:ext cx="970384" cy="183049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0"/>
          </p:cNvCxnSpPr>
          <p:nvPr/>
        </p:nvCxnSpPr>
        <p:spPr>
          <a:xfrm flipV="1">
            <a:off x="6694512" y="3356992"/>
            <a:ext cx="1117848" cy="183049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</p:cNvCxnSpPr>
          <p:nvPr/>
        </p:nvCxnSpPr>
        <p:spPr>
          <a:xfrm>
            <a:off x="6623366" y="2306081"/>
            <a:ext cx="1116986" cy="69087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091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Step 2. Select Configuration 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070387"/>
              </p:ext>
            </p:extLst>
          </p:nvPr>
        </p:nvGraphicFramePr>
        <p:xfrm>
          <a:off x="323529" y="1628800"/>
          <a:ext cx="8568951" cy="421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Letter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Field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Description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X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CA" b="1" dirty="0" smtClean="0"/>
                        <a:t>Type </a:t>
                      </a:r>
                      <a:r>
                        <a:rPr lang="en-CA" sz="1600" dirty="0" smtClean="0">
                          <a:latin typeface="Arial Narrow" panose="020B0606020202030204" pitchFamily="34" charset="0"/>
                        </a:rPr>
                        <a:t>(select from the drop-down</a:t>
                      </a:r>
                      <a:r>
                        <a:rPr lang="en-CA" sz="1600" baseline="0" dirty="0" smtClean="0">
                          <a:latin typeface="Arial Narrow" panose="020B0606020202030204" pitchFamily="34" charset="0"/>
                        </a:rPr>
                        <a:t> menu)</a:t>
                      </a:r>
                      <a:endParaRPr lang="en-CA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CA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pPr algn="ctr"/>
                      <a:endParaRPr lang="en-CA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Time – Single Event</a:t>
                      </a:r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Time – Cumulative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baseline="0" dirty="0" smtClean="0">
                          <a:solidFill>
                            <a:schemeClr val="tx1"/>
                          </a:solidFill>
                        </a:rPr>
                        <a:t>Select this field from the drop-down menu: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The alarm will trigger if the temperature or humidity is above or below the limit (outside the ideal range) for a </a:t>
                      </a:r>
                      <a:r>
                        <a:rPr lang="en-CA" b="0" u="sng" baseline="0" dirty="0" smtClean="0">
                          <a:solidFill>
                            <a:schemeClr val="tx1"/>
                          </a:solidFill>
                        </a:rPr>
                        <a:t>single </a:t>
                      </a:r>
                      <a:r>
                        <a:rPr lang="en-CA" b="0" u="none" baseline="0" dirty="0" smtClean="0">
                          <a:solidFill>
                            <a:schemeClr val="tx1"/>
                          </a:solidFill>
                        </a:rPr>
                        <a:t>period of time 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equal to or greater than the defined Threshold time </a:t>
                      </a:r>
                      <a:r>
                        <a:rPr lang="en-CA" b="1" baseline="0" dirty="0" smtClean="0">
                          <a:solidFill>
                            <a:schemeClr val="tx1"/>
                          </a:solidFill>
                        </a:rPr>
                        <a:t>[Y]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CA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If selected.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Same as above, but for an </a:t>
                      </a:r>
                      <a:r>
                        <a:rPr lang="en-CA" b="0" u="sng" baseline="0" dirty="0" smtClean="0">
                          <a:solidFill>
                            <a:schemeClr val="tx1"/>
                          </a:solidFill>
                        </a:rPr>
                        <a:t>accumulated </a:t>
                      </a:r>
                      <a:r>
                        <a:rPr lang="en-CA" b="0" u="none" baseline="0" dirty="0" smtClean="0">
                          <a:solidFill>
                            <a:schemeClr val="tx1"/>
                          </a:solidFill>
                        </a:rPr>
                        <a:t>period of time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</a:rPr>
                        <a:t> (consecutive or non-consecutive).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Y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Threshold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Select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="1" dirty="0" smtClean="0"/>
                        <a:t>0.0 minutes (default)</a:t>
                      </a:r>
                      <a:r>
                        <a:rPr lang="en-CA" baseline="0" dirty="0" smtClean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aseline="0" dirty="0" smtClean="0"/>
                        <a:t>This is t</a:t>
                      </a:r>
                      <a:r>
                        <a:rPr lang="en-CA" dirty="0" smtClean="0"/>
                        <a:t>he amount of time (single or cumulative) in minutes after which an alarm should trigger.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61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07" y="241548"/>
            <a:ext cx="88392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95617" y="2636912"/>
            <a:ext cx="4597790" cy="388843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624228" y="1736812"/>
            <a:ext cx="50405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6624228" y="2168860"/>
            <a:ext cx="252028" cy="12016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639880" y="4402630"/>
            <a:ext cx="50405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H="1" flipV="1">
            <a:off x="5868144" y="3645024"/>
            <a:ext cx="1023764" cy="75760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37</a:t>
            </a:fld>
            <a:endParaRPr lang="en-CA"/>
          </a:p>
        </p:txBody>
      </p:sp>
      <p:cxnSp>
        <p:nvCxnSpPr>
          <p:cNvPr id="18" name="Straight Arrow Connector 17"/>
          <p:cNvCxnSpPr>
            <a:stCxn id="8" idx="2"/>
          </p:cNvCxnSpPr>
          <p:nvPr/>
        </p:nvCxnSpPr>
        <p:spPr>
          <a:xfrm>
            <a:off x="6876256" y="2168860"/>
            <a:ext cx="1980220" cy="12016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891908" y="3645024"/>
            <a:ext cx="848444" cy="75760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38</a:t>
            </a:fld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07" y="241548"/>
            <a:ext cx="88392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95617" y="2636912"/>
            <a:ext cx="4597790" cy="388843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545976" y="3648472"/>
            <a:ext cx="2148536" cy="3565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3403037"/>
            <a:ext cx="3960440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chemeClr val="tx1"/>
                </a:solidFill>
              </a:rPr>
              <a:t>Alarm will trigger in relation to selected:</a:t>
            </a:r>
          </a:p>
          <a:p>
            <a:pPr marL="285750" indent="-285750">
              <a:buFontTx/>
              <a:buChar char="-"/>
            </a:pPr>
            <a:r>
              <a:rPr lang="en-CA" dirty="0" smtClean="0">
                <a:solidFill>
                  <a:schemeClr val="tx1"/>
                </a:solidFill>
              </a:rPr>
              <a:t>[</a:t>
            </a:r>
            <a:r>
              <a:rPr lang="en-CA" b="1" dirty="0">
                <a:solidFill>
                  <a:schemeClr val="tx1"/>
                </a:solidFill>
              </a:rPr>
              <a:t>W</a:t>
            </a:r>
            <a:r>
              <a:rPr lang="en-CA" dirty="0" smtClean="0">
                <a:solidFill>
                  <a:schemeClr val="tx1"/>
                </a:solidFill>
              </a:rPr>
              <a:t>] Temperature limit, and </a:t>
            </a:r>
          </a:p>
          <a:p>
            <a:pPr marL="285750" indent="-285750">
              <a:buFontTx/>
              <a:buChar char="-"/>
            </a:pPr>
            <a:r>
              <a:rPr lang="en-CA" dirty="0" smtClean="0">
                <a:solidFill>
                  <a:schemeClr val="tx1"/>
                </a:solidFill>
              </a:rPr>
              <a:t>[</a:t>
            </a:r>
            <a:r>
              <a:rPr lang="en-CA" b="1" dirty="0">
                <a:solidFill>
                  <a:schemeClr val="tx1"/>
                </a:solidFill>
              </a:rPr>
              <a:t>Y</a:t>
            </a:r>
            <a:r>
              <a:rPr lang="en-CA" dirty="0" smtClean="0">
                <a:solidFill>
                  <a:schemeClr val="tx1"/>
                </a:solidFill>
              </a:rPr>
              <a:t>] Threshold time.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4248" y="3648472"/>
            <a:ext cx="2016224" cy="3565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3362509"/>
            <a:ext cx="1447986" cy="1384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164288" y="3356992"/>
            <a:ext cx="1447986" cy="1384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352809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Step 2. Select Configuration 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767278"/>
              </p:ext>
            </p:extLst>
          </p:nvPr>
        </p:nvGraphicFramePr>
        <p:xfrm>
          <a:off x="323529" y="1628800"/>
          <a:ext cx="8568951" cy="165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Letter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Field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Description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/>
                        <a:t>Z</a:t>
                      </a:r>
                      <a:endParaRPr lang="en-C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Display</a:t>
                      </a:r>
                      <a:r>
                        <a:rPr lang="en-CA" baseline="0" dirty="0" smtClean="0"/>
                        <a:t> Alarm Indicator on LCD Panel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Check box is filled by default. No action required.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 smtClean="0"/>
                        <a:t>Ensures that an alarm icon (X) will appear on the monitor’s LCD panel when an alarm has triggered.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CA" b="1" dirty="0" smtClean="0"/>
                        <a:t>Shipment Details  </a:t>
                      </a:r>
                      <a:r>
                        <a:rPr lang="en-CA" b="0" dirty="0" smtClean="0"/>
                        <a:t>- </a:t>
                      </a:r>
                      <a:r>
                        <a:rPr lang="en-CA" b="1" dirty="0" smtClean="0"/>
                        <a:t>Display only, no action required.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05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What is a TempTale?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24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A TempTale is a type of </a:t>
            </a:r>
            <a:r>
              <a:rPr lang="en-CA" b="1" dirty="0"/>
              <a:t>data logger</a:t>
            </a:r>
            <a:r>
              <a:rPr lang="en-CA" dirty="0"/>
              <a:t>: a miniature, battery-powered, stand-alone temperature monitor.</a:t>
            </a:r>
          </a:p>
          <a:p>
            <a:r>
              <a:rPr lang="en-CA" dirty="0" smtClean="0"/>
              <a:t>They can record </a:t>
            </a:r>
            <a:r>
              <a:rPr lang="en-CA" dirty="0"/>
              <a:t>hundreds of temperature readings. </a:t>
            </a:r>
          </a:p>
          <a:p>
            <a:pPr lvl="1"/>
            <a:r>
              <a:rPr lang="en-CA" dirty="0"/>
              <a:t>They are </a:t>
            </a:r>
            <a:r>
              <a:rPr lang="en-CA" b="1" dirty="0"/>
              <a:t>Multiple Use</a:t>
            </a:r>
            <a:r>
              <a:rPr lang="en-CA" dirty="0"/>
              <a:t>. </a:t>
            </a:r>
          </a:p>
          <a:p>
            <a:pPr lvl="1"/>
            <a:r>
              <a:rPr lang="en-CA" dirty="0"/>
              <a:t>They are </a:t>
            </a:r>
            <a:r>
              <a:rPr lang="en-CA" b="1" dirty="0"/>
              <a:t>NOT disposable</a:t>
            </a:r>
            <a:r>
              <a:rPr lang="en-CA" dirty="0"/>
              <a:t>.  </a:t>
            </a:r>
          </a:p>
          <a:p>
            <a:r>
              <a:rPr lang="en-CA" dirty="0" smtClean="0"/>
              <a:t>They identify </a:t>
            </a:r>
            <a:r>
              <a:rPr lang="en-CA" dirty="0"/>
              <a:t>exactly when a cold chain </a:t>
            </a:r>
            <a:br>
              <a:rPr lang="en-CA" dirty="0"/>
            </a:br>
            <a:r>
              <a:rPr lang="en-CA" dirty="0"/>
              <a:t>excursion (break) occurred and </a:t>
            </a:r>
            <a:r>
              <a:rPr lang="en-CA" dirty="0" smtClean="0"/>
              <a:t>for how </a:t>
            </a:r>
            <a:r>
              <a:rPr lang="en-CA" dirty="0"/>
              <a:t>long </a:t>
            </a:r>
            <a:br>
              <a:rPr lang="en-CA" dirty="0"/>
            </a:br>
            <a:r>
              <a:rPr lang="en-CA" dirty="0"/>
              <a:t>it lasted</a:t>
            </a:r>
            <a:r>
              <a:rPr lang="en-CA" dirty="0" smtClean="0"/>
              <a:t>. </a:t>
            </a:r>
            <a:r>
              <a:rPr lang="en-CA" sz="2400" dirty="0" smtClean="0"/>
              <a:t>How </a:t>
            </a:r>
            <a:r>
              <a:rPr lang="en-CA" sz="2400" dirty="0"/>
              <a:t>long the vaccine remained </a:t>
            </a:r>
            <a:r>
              <a:rPr lang="en-CA" sz="2400" dirty="0" smtClean="0"/>
              <a:t>out </a:t>
            </a:r>
            <a:r>
              <a:rPr lang="en-CA" sz="2400" dirty="0"/>
              <a:t>of range (</a:t>
            </a:r>
            <a:r>
              <a:rPr lang="en-CA" sz="2400" dirty="0" smtClean="0"/>
              <a:t>2 – 8°</a:t>
            </a:r>
            <a:r>
              <a:rPr lang="en-CA" sz="2400" dirty="0" smtClean="0">
                <a:sym typeface="Wingdings"/>
              </a:rPr>
              <a:t>C</a:t>
            </a:r>
            <a:r>
              <a:rPr lang="en-CA" sz="2400" dirty="0">
                <a:sym typeface="Wingdings"/>
              </a:rPr>
              <a:t>)</a:t>
            </a:r>
            <a:r>
              <a:rPr lang="en-CA" dirty="0">
                <a:sym typeface="Wingdings"/>
              </a:rPr>
              <a:t>.</a:t>
            </a:r>
            <a:endParaRPr lang="en-CA" dirty="0"/>
          </a:p>
          <a:p>
            <a:r>
              <a:rPr lang="en-CA" dirty="0"/>
              <a:t>Useful for </a:t>
            </a:r>
            <a:r>
              <a:rPr lang="en-CA" dirty="0" smtClean="0"/>
              <a:t>monitoring the vaccine fridge more precisely, transporting </a:t>
            </a:r>
            <a:r>
              <a:rPr lang="en-CA" dirty="0"/>
              <a:t>vaccines, or </a:t>
            </a:r>
            <a:r>
              <a:rPr lang="en-CA" dirty="0" smtClean="0"/>
              <a:t>when </a:t>
            </a:r>
            <a:r>
              <a:rPr lang="en-CA" dirty="0"/>
              <a:t>vaccine bags are being used.</a:t>
            </a:r>
            <a:endParaRPr lang="en-CA" sz="3000" dirty="0"/>
          </a:p>
          <a:p>
            <a:pPr lvl="1"/>
            <a:endParaRPr lang="en-CA" sz="26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4</a:t>
            </a:fld>
            <a:endParaRPr lang="en-CA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346424"/>
            <a:ext cx="1206388" cy="266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xplosion 1 11"/>
          <p:cNvSpPr/>
          <p:nvPr/>
        </p:nvSpPr>
        <p:spPr>
          <a:xfrm>
            <a:off x="7812360" y="2996952"/>
            <a:ext cx="1152128" cy="576064"/>
          </a:xfrm>
          <a:prstGeom prst="irregularSeal1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7565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7" y="188640"/>
            <a:ext cx="8957139" cy="622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83968" y="4797152"/>
            <a:ext cx="4709439" cy="576064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406080" y="4711756"/>
            <a:ext cx="50405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Z</a:t>
            </a:r>
            <a:endParaRPr lang="en-CA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10136" y="4927780"/>
            <a:ext cx="1485481" cy="16369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40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283968" y="2420888"/>
            <a:ext cx="4709439" cy="2290868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42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3681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CA" dirty="0" smtClean="0"/>
              <a:t>Image from slide #19 of the</a:t>
            </a:r>
            <a:br>
              <a:rPr lang="en-CA" dirty="0" smtClean="0"/>
            </a:br>
            <a:r>
              <a:rPr lang="en-CA" sz="35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TempTale Ultra:</a:t>
            </a:r>
            <a:r>
              <a:rPr lang="en-CA" sz="3500" dirty="0" smtClean="0"/>
              <a:t> </a:t>
            </a:r>
            <a:r>
              <a:rPr lang="en-CA" sz="3500" b="1" dirty="0" smtClean="0"/>
              <a:t>User Information Guide</a:t>
            </a:r>
            <a:r>
              <a:rPr lang="en-CA" sz="3500" dirty="0"/>
              <a:t>.</a:t>
            </a:r>
            <a:endParaRPr lang="en-CA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" y="1412776"/>
            <a:ext cx="9144000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41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93" y="1916832"/>
            <a:ext cx="6408712" cy="46070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Step 3. Save Configuration 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633799"/>
              </p:ext>
            </p:extLst>
          </p:nvPr>
        </p:nvGraphicFramePr>
        <p:xfrm>
          <a:off x="323528" y="1628800"/>
          <a:ext cx="8496943" cy="3662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Letter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Field</a:t>
                      </a:r>
                      <a:endParaRPr lang="en-C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Description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 smtClean="0"/>
                        <a:t>Aa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Configure several monitors using these values</a:t>
                      </a:r>
                    </a:p>
                    <a:p>
                      <a:endParaRPr lang="en-CA" dirty="0" smtClean="0"/>
                    </a:p>
                    <a:p>
                      <a:r>
                        <a:rPr lang="en-CA" b="1" dirty="0" smtClean="0"/>
                        <a:t>(Optional)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Click to fill check box</a:t>
                      </a:r>
                      <a:r>
                        <a:rPr lang="en-CA" baseline="0" dirty="0" smtClean="0"/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aseline="0" dirty="0" smtClean="0"/>
                        <a:t>Allows you to configure additional monitors using the same configuration values.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aseline="0" dirty="0" smtClean="0"/>
                        <a:t>When configuring additional monitors, you are able to modify Trip Number </a:t>
                      </a:r>
                      <a:r>
                        <a:rPr lang="en-CA" b="1" baseline="0" dirty="0" smtClean="0">
                          <a:solidFill>
                            <a:schemeClr val="tx1"/>
                          </a:solidFill>
                        </a:rPr>
                        <a:t>[E] 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and Originator Notes </a:t>
                      </a:r>
                      <a:r>
                        <a:rPr lang="en-CA" b="1" baseline="0" dirty="0" smtClean="0">
                          <a:solidFill>
                            <a:schemeClr val="tx1"/>
                          </a:solidFill>
                        </a:rPr>
                        <a:t>[O]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CA" baseline="0" dirty="0" smtClean="0"/>
                        <a:t>All other fields will turn to display only.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Bb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Write Configuration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Click “Write Configuration.”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 smtClean="0"/>
                        <a:t>This will save the configuration to the monitor.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Cc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Print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After you have written the configuration, the Print</a:t>
                      </a:r>
                      <a:r>
                        <a:rPr lang="en-CA" baseline="0" dirty="0" smtClean="0"/>
                        <a:t> button will activate.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baseline="0" dirty="0" smtClean="0"/>
                        <a:t>Click to preview and print the Configuration window.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83387"/>
            <a:ext cx="857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05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95299BB-8C50-459B-AA70-0FF70E31A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40" y="44624"/>
            <a:ext cx="8856984" cy="63626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114171" y="5569416"/>
            <a:ext cx="8957139" cy="86373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547664" y="4922380"/>
            <a:ext cx="504056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Aa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9912" y="4965178"/>
            <a:ext cx="504056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Bb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90202" y="4946366"/>
            <a:ext cx="504056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Cc</a:t>
            </a:r>
            <a:endParaRPr lang="en-CA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 flipH="1">
            <a:off x="683568" y="5354428"/>
            <a:ext cx="1116124" cy="59485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</p:cNvCxnSpPr>
          <p:nvPr/>
        </p:nvCxnSpPr>
        <p:spPr>
          <a:xfrm>
            <a:off x="4031940" y="5397226"/>
            <a:ext cx="684076" cy="60405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</p:cNvCxnSpPr>
          <p:nvPr/>
        </p:nvCxnSpPr>
        <p:spPr>
          <a:xfrm>
            <a:off x="6642230" y="5378414"/>
            <a:ext cx="522058" cy="62286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43</a:t>
            </a:fld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4139952" y="2708920"/>
            <a:ext cx="2250250" cy="1152128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6642230" y="2685165"/>
            <a:ext cx="2250250" cy="11996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200" dirty="0" smtClean="0">
                <a:solidFill>
                  <a:schemeClr val="tx1"/>
                </a:solidFill>
              </a:rPr>
              <a:t>Click </a:t>
            </a:r>
            <a:r>
              <a:rPr lang="en-CA" sz="1200" dirty="0">
                <a:solidFill>
                  <a:schemeClr val="tx1"/>
                </a:solidFill>
              </a:rPr>
              <a:t> </a:t>
            </a:r>
            <a:r>
              <a:rPr lang="en-CA" sz="1200" dirty="0" smtClean="0">
                <a:solidFill>
                  <a:schemeClr val="tx1"/>
                </a:solidFill>
              </a:rPr>
              <a:t>“Write Configuration” </a:t>
            </a:r>
            <a:r>
              <a:rPr lang="en-CA" sz="1200" b="1" dirty="0" smtClean="0">
                <a:solidFill>
                  <a:schemeClr val="tx1"/>
                </a:solidFill>
              </a:rPr>
              <a:t>[Bb]</a:t>
            </a:r>
          </a:p>
          <a:p>
            <a:pPr marL="171450" indent="-171450">
              <a:buFontTx/>
              <a:buChar char="-"/>
            </a:pPr>
            <a:r>
              <a:rPr lang="en-CA" sz="1200" dirty="0" smtClean="0">
                <a:solidFill>
                  <a:schemeClr val="tx1"/>
                </a:solidFill>
              </a:rPr>
              <a:t>TTMD box appears.</a:t>
            </a:r>
          </a:p>
          <a:p>
            <a:pPr marL="171450" indent="-171450">
              <a:buFontTx/>
              <a:buChar char="-"/>
            </a:pPr>
            <a:r>
              <a:rPr lang="en-CA" sz="1200" dirty="0" smtClean="0">
                <a:solidFill>
                  <a:schemeClr val="tx1"/>
                </a:solidFill>
              </a:rPr>
              <a:t>Click “ok,” print option becomes available </a:t>
            </a:r>
            <a:r>
              <a:rPr lang="en-CA" sz="1200" b="1" dirty="0" smtClean="0">
                <a:solidFill>
                  <a:schemeClr val="tx1"/>
                </a:solidFill>
              </a:rPr>
              <a:t>[Cc]</a:t>
            </a:r>
            <a:r>
              <a:rPr lang="en-CA" sz="1200" dirty="0" smtClean="0">
                <a:solidFill>
                  <a:schemeClr val="tx1"/>
                </a:solidFill>
              </a:rPr>
              <a:t>. </a:t>
            </a:r>
          </a:p>
          <a:p>
            <a:pPr marL="171450" indent="-171450">
              <a:buFontTx/>
              <a:buChar char="-"/>
            </a:pPr>
            <a:r>
              <a:rPr lang="en-CA" sz="1200" dirty="0" smtClean="0">
                <a:solidFill>
                  <a:schemeClr val="tx1"/>
                </a:solidFill>
              </a:rPr>
              <a:t>Done! You may close the window! </a:t>
            </a:r>
            <a:endParaRPr lang="en-CA" sz="12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508105" y="3225969"/>
            <a:ext cx="1224135" cy="34704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4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44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sz="3600" dirty="0" smtClean="0"/>
              <a:t> Plug the TempTale into USB port.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  Double click TTMD 8.3 app     from the pop-</a:t>
            </a:r>
            <a:br>
              <a:rPr lang="en-CA" dirty="0" smtClean="0"/>
            </a:br>
            <a:r>
              <a:rPr lang="en-CA" dirty="0" smtClean="0"/>
              <a:t>  up window or on the computer desktop.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  At the top left-hand of screen, click </a:t>
            </a:r>
            <a:br>
              <a:rPr lang="en-CA" dirty="0" smtClean="0"/>
            </a:br>
            <a:r>
              <a:rPr lang="en-CA" dirty="0" smtClean="0"/>
              <a:t>  “Actions” </a:t>
            </a:r>
            <a:r>
              <a:rPr lang="en-CA" b="1" dirty="0" smtClean="0">
                <a:sym typeface="Wingdings" panose="05000000000000000000" pitchFamily="2" charset="2"/>
              </a:rPr>
              <a:t></a:t>
            </a:r>
            <a:r>
              <a:rPr lang="en-CA" dirty="0" smtClean="0">
                <a:sym typeface="Wingdings" panose="05000000000000000000" pitchFamily="2" charset="2"/>
              </a:rPr>
              <a:t> “Configure Monitor.”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sym typeface="Wingdings" panose="05000000000000000000" pitchFamily="2" charset="2"/>
              </a:rPr>
              <a:t> </a:t>
            </a:r>
            <a:r>
              <a:rPr lang="en-CA" dirty="0" smtClean="0">
                <a:sym typeface="Wingdings" panose="05000000000000000000" pitchFamily="2" charset="2"/>
              </a:rPr>
              <a:t> Enter Suggested Settings.</a:t>
            </a:r>
            <a:r>
              <a:rPr lang="en-CA" sz="2200" dirty="0" smtClean="0">
                <a:sym typeface="Wingdings" panose="05000000000000000000" pitchFamily="2" charset="2"/>
              </a:rPr>
              <a:t> (Next slide).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>
                <a:sym typeface="Wingdings" panose="05000000000000000000" pitchFamily="2" charset="2"/>
              </a:rPr>
              <a:t>  Write the configuration. Done.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>
                <a:sym typeface="Wingdings" panose="05000000000000000000" pitchFamily="2" charset="2"/>
              </a:rPr>
              <a:t>  Safely remove TempTale from USB port.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>
                <a:sym typeface="Wingdings" panose="05000000000000000000" pitchFamily="2" charset="2"/>
              </a:rPr>
              <a:t>  The TempTale can now be used.</a:t>
            </a:r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Summary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466622" y="1196752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ym typeface="Wingdings"/>
              </a:rPr>
              <a:t>C</a:t>
            </a:r>
            <a:r>
              <a:rPr lang="en-CA" sz="2800" b="1" dirty="0" smtClean="0">
                <a:sym typeface="Wingdings"/>
              </a:rPr>
              <a:t>onfiguring a TempTale </a:t>
            </a:r>
            <a:endParaRPr lang="en-CA" sz="2800" b="1" dirty="0">
              <a:sym typeface="Wingding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79" y="2415183"/>
            <a:ext cx="363091" cy="37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1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45</a:t>
            </a:fld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83724"/>
          </a:xfrm>
        </p:spPr>
        <p:txBody>
          <a:bodyPr>
            <a:normAutofit/>
          </a:bodyPr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Summary</a:t>
            </a:r>
            <a:endParaRPr lang="en-CA" dirty="0">
              <a:effectLst>
                <a:outerShdw blurRad="50800" dist="38100" algn="l" rotWithShape="0">
                  <a:srgbClr val="0070C0">
                    <a:alpha val="4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763666"/>
              </p:ext>
            </p:extLst>
          </p:nvPr>
        </p:nvGraphicFramePr>
        <p:xfrm>
          <a:off x="466622" y="1628800"/>
          <a:ext cx="8133212" cy="478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2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Letter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/>
                        <a:t>Field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Suggested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Alarm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Set to High-Low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Trip</a:t>
                      </a:r>
                      <a:r>
                        <a:rPr lang="en-CA" baseline="0" dirty="0"/>
                        <a:t> Mode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Measurement</a:t>
                      </a:r>
                      <a:r>
                        <a:rPr lang="en-CA" baseline="0" dirty="0"/>
                        <a:t> Interval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 </a:t>
                      </a:r>
                      <a:r>
                        <a:rPr lang="en-CA" dirty="0" smtClean="0"/>
                        <a:t>minute </a:t>
                      </a:r>
                    </a:p>
                    <a:p>
                      <a:r>
                        <a:rPr lang="en-CA" dirty="0" smtClean="0"/>
                        <a:t>(or </a:t>
                      </a:r>
                      <a:r>
                        <a:rPr lang="en-CA" dirty="0" smtClean="0"/>
                        <a:t>3 </a:t>
                      </a:r>
                      <a:r>
                        <a:rPr lang="en-CA" dirty="0" smtClean="0"/>
                        <a:t>minutes over Christmas)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Startup</a:t>
                      </a:r>
                      <a:r>
                        <a:rPr lang="en-CA" dirty="0"/>
                        <a:t> 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r>
                        <a:rPr lang="en-CA" baseline="0" dirty="0" smtClean="0"/>
                        <a:t> minute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Enable 3 second start button delay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Enabled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LCD panel Display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Celsius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Set time zone and </a:t>
                      </a:r>
                      <a:r>
                        <a:rPr lang="en-CA" dirty="0" smtClean="0"/>
                        <a:t/>
                      </a:r>
                      <a:br>
                        <a:rPr lang="en-CA" dirty="0" smtClean="0"/>
                      </a:br>
                      <a:r>
                        <a:rPr lang="en-CA" dirty="0" smtClean="0"/>
                        <a:t>Daylight </a:t>
                      </a:r>
                      <a:r>
                        <a:rPr lang="en-CA" dirty="0"/>
                        <a:t>savings option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Mountain</a:t>
                      </a:r>
                      <a:r>
                        <a:rPr lang="en-CA" baseline="0" dirty="0"/>
                        <a:t> Standard (</a:t>
                      </a:r>
                      <a:r>
                        <a:rPr lang="en-CA" dirty="0"/>
                        <a:t>GMT)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W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0" dirty="0" smtClean="0"/>
                        <a:t>Alarm Settings </a:t>
                      </a:r>
                      <a:r>
                        <a:rPr lang="en-CA" b="1" dirty="0" smtClean="0"/>
                        <a:t>- </a:t>
                      </a:r>
                      <a:r>
                        <a:rPr lang="en-CA" dirty="0" smtClean="0"/>
                        <a:t>Primary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Enabled, </a:t>
                      </a:r>
                      <a:r>
                        <a:rPr lang="en-CA" b="1" dirty="0" smtClean="0"/>
                        <a:t>Limit 2.0</a:t>
                      </a:r>
                      <a:r>
                        <a:rPr lang="en-CA" dirty="0" smtClean="0"/>
                        <a:t>, Type: Time -Cumulative, Threshold 0.0 Minutes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0" dirty="0" smtClean="0"/>
                        <a:t>Alarm Settings -</a:t>
                      </a:r>
                      <a:r>
                        <a:rPr lang="en-CA" b="0" baseline="0" dirty="0" smtClean="0"/>
                        <a:t> </a:t>
                      </a:r>
                      <a:r>
                        <a:rPr lang="en-CA" dirty="0" smtClean="0"/>
                        <a:t>Primary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Enabled, </a:t>
                      </a:r>
                      <a:r>
                        <a:rPr lang="en-CA" b="1" dirty="0" smtClean="0"/>
                        <a:t>Limit 8.0</a:t>
                      </a:r>
                      <a:r>
                        <a:rPr lang="en-CA" dirty="0" smtClean="0"/>
                        <a:t>, Type:</a:t>
                      </a:r>
                      <a:r>
                        <a:rPr lang="en-CA" baseline="0" dirty="0" smtClean="0"/>
                        <a:t> Time - Cumulative, Threshold 0.0 Minutes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6622" y="980728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Suggested Settings</a:t>
            </a:r>
            <a:endParaRPr lang="en-CA" sz="2800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5250688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Note: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/>
              <a:t>A </a:t>
            </a:r>
            <a:r>
              <a:rPr lang="en-CA" b="1" dirty="0" err="1" smtClean="0"/>
              <a:t>TempTale</a:t>
            </a:r>
            <a:r>
              <a:rPr lang="en-CA" b="1" dirty="0" smtClean="0"/>
              <a:t> will usually only have to be configured (set up) once. </a:t>
            </a:r>
          </a:p>
          <a:p>
            <a:pPr marL="0" indent="0">
              <a:buNone/>
            </a:pPr>
            <a:endParaRPr lang="en-CA" b="1" dirty="0" smtClean="0"/>
          </a:p>
          <a:p>
            <a:pPr marL="0" indent="0">
              <a:buNone/>
            </a:pPr>
            <a:r>
              <a:rPr lang="en-CA" b="1" dirty="0" smtClean="0"/>
              <a:t>A quick review of the settings will be done when the </a:t>
            </a:r>
            <a:r>
              <a:rPr lang="en-CA" b="1" dirty="0" err="1" smtClean="0"/>
              <a:t>TempTale</a:t>
            </a:r>
            <a:r>
              <a:rPr lang="en-CA" b="1" dirty="0" smtClean="0"/>
              <a:t> is downloaded (cleared).</a:t>
            </a:r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CA" b="1" dirty="0" smtClean="0"/>
              <a:t>See Reconfiguring </a:t>
            </a:r>
            <a:r>
              <a:rPr lang="en-CA" b="1" dirty="0" err="1" smtClean="0"/>
              <a:t>TempTale</a:t>
            </a:r>
            <a:r>
              <a:rPr lang="en-CA" b="1" dirty="0" smtClean="0"/>
              <a:t> presentation for use of </a:t>
            </a:r>
            <a:r>
              <a:rPr lang="en-CA" b="1" dirty="0" err="1" smtClean="0"/>
              <a:t>TempTale</a:t>
            </a:r>
            <a:r>
              <a:rPr lang="en-CA" b="1" dirty="0" smtClean="0"/>
              <a:t>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820B-D366-43E5-9374-DB0EF1999C82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01334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sz="4800" b="1" dirty="0" smtClean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cs typeface="Arabic Typesetting" panose="03020402040406030203" pitchFamily="66" charset="-78"/>
              </a:rPr>
              <a:t>Configuring a </a:t>
            </a:r>
            <a:br>
              <a:rPr lang="en-CA" sz="4800" b="1" dirty="0" smtClean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cs typeface="Arabic Typesetting" panose="03020402040406030203" pitchFamily="66" charset="-78"/>
              </a:rPr>
            </a:br>
            <a:r>
              <a:rPr lang="en-CA" sz="4800" b="1" dirty="0" smtClean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cs typeface="Arabic Typesetting" panose="03020402040406030203" pitchFamily="66" charset="-78"/>
              </a:rPr>
              <a:t>TempTale Ultra</a:t>
            </a:r>
            <a:endParaRPr lang="en-CA" sz="4800" b="1" dirty="0">
              <a:solidFill>
                <a:srgbClr val="0070C0"/>
              </a:solidFill>
              <a:effectLst>
                <a:outerShdw blurRad="50800" dist="38100" algn="l" rotWithShape="0">
                  <a:schemeClr val="tx2">
                    <a:lumMod val="20000"/>
                    <a:lumOff val="80000"/>
                    <a:alpha val="40000"/>
                  </a:schemeClr>
                </a:outerShdw>
              </a:effectLst>
              <a:latin typeface="Bookman Old Style" panose="020506040505050202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Please call Brent (780-495-8903) or Christina (780-495-5439) if you have any </a:t>
            </a:r>
            <a:r>
              <a:rPr lang="en-CA" dirty="0" smtClean="0">
                <a:solidFill>
                  <a:schemeClr val="tx1"/>
                </a:solidFill>
              </a:rPr>
              <a:t>questions.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0" y="0"/>
            <a:ext cx="4067944" cy="980728"/>
          </a:xfrm>
          <a:custGeom>
            <a:avLst/>
            <a:gdLst>
              <a:gd name="connsiteX0" fmla="*/ 0 w 4067944"/>
              <a:gd name="connsiteY0" fmla="*/ 980728 h 980728"/>
              <a:gd name="connsiteX1" fmla="*/ 245182 w 4067944"/>
              <a:gd name="connsiteY1" fmla="*/ 0 h 980728"/>
              <a:gd name="connsiteX2" fmla="*/ 4067944 w 4067944"/>
              <a:gd name="connsiteY2" fmla="*/ 0 h 980728"/>
              <a:gd name="connsiteX3" fmla="*/ 3822762 w 4067944"/>
              <a:gd name="connsiteY3" fmla="*/ 980728 h 980728"/>
              <a:gd name="connsiteX4" fmla="*/ 0 w 4067944"/>
              <a:gd name="connsiteY4" fmla="*/ 980728 h 980728"/>
              <a:gd name="connsiteX0" fmla="*/ 0 w 4067944"/>
              <a:gd name="connsiteY0" fmla="*/ 980728 h 980728"/>
              <a:gd name="connsiteX1" fmla="*/ 245182 w 4067944"/>
              <a:gd name="connsiteY1" fmla="*/ 0 h 980728"/>
              <a:gd name="connsiteX2" fmla="*/ 4067944 w 4067944"/>
              <a:gd name="connsiteY2" fmla="*/ 0 h 980728"/>
              <a:gd name="connsiteX3" fmla="*/ 3558357 w 4067944"/>
              <a:gd name="connsiteY3" fmla="*/ 958695 h 980728"/>
              <a:gd name="connsiteX4" fmla="*/ 0 w 4067944"/>
              <a:gd name="connsiteY4" fmla="*/ 980728 h 980728"/>
              <a:gd name="connsiteX0" fmla="*/ 0 w 4067944"/>
              <a:gd name="connsiteY0" fmla="*/ 980728 h 980728"/>
              <a:gd name="connsiteX1" fmla="*/ 2811 w 4067944"/>
              <a:gd name="connsiteY1" fmla="*/ 0 h 980728"/>
              <a:gd name="connsiteX2" fmla="*/ 4067944 w 4067944"/>
              <a:gd name="connsiteY2" fmla="*/ 0 h 980728"/>
              <a:gd name="connsiteX3" fmla="*/ 3558357 w 4067944"/>
              <a:gd name="connsiteY3" fmla="*/ 958695 h 980728"/>
              <a:gd name="connsiteX4" fmla="*/ 0 w 4067944"/>
              <a:gd name="connsiteY4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7944" h="980728">
                <a:moveTo>
                  <a:pt x="0" y="980728"/>
                </a:moveTo>
                <a:lnTo>
                  <a:pt x="2811" y="0"/>
                </a:lnTo>
                <a:lnTo>
                  <a:pt x="4067944" y="0"/>
                </a:lnTo>
                <a:lnTo>
                  <a:pt x="3558357" y="958695"/>
                </a:lnTo>
                <a:lnTo>
                  <a:pt x="0" y="9807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Parallelogram 13"/>
          <p:cNvSpPr/>
          <p:nvPr/>
        </p:nvSpPr>
        <p:spPr>
          <a:xfrm>
            <a:off x="3858622" y="-1367"/>
            <a:ext cx="5307411" cy="1002762"/>
          </a:xfrm>
          <a:custGeom>
            <a:avLst/>
            <a:gdLst>
              <a:gd name="connsiteX0" fmla="*/ 0 w 5076056"/>
              <a:gd name="connsiteY0" fmla="*/ 980728 h 980728"/>
              <a:gd name="connsiteX1" fmla="*/ 245182 w 5076056"/>
              <a:gd name="connsiteY1" fmla="*/ 0 h 980728"/>
              <a:gd name="connsiteX2" fmla="*/ 5076056 w 5076056"/>
              <a:gd name="connsiteY2" fmla="*/ 0 h 980728"/>
              <a:gd name="connsiteX3" fmla="*/ 4830874 w 5076056"/>
              <a:gd name="connsiteY3" fmla="*/ 980728 h 980728"/>
              <a:gd name="connsiteX4" fmla="*/ 0 w 5076056"/>
              <a:gd name="connsiteY4" fmla="*/ 980728 h 980728"/>
              <a:gd name="connsiteX0" fmla="*/ 0 w 5263343"/>
              <a:gd name="connsiteY0" fmla="*/ 980728 h 980728"/>
              <a:gd name="connsiteX1" fmla="*/ 432469 w 5263343"/>
              <a:gd name="connsiteY1" fmla="*/ 0 h 980728"/>
              <a:gd name="connsiteX2" fmla="*/ 5263343 w 5263343"/>
              <a:gd name="connsiteY2" fmla="*/ 0 h 980728"/>
              <a:gd name="connsiteX3" fmla="*/ 5018161 w 5263343"/>
              <a:gd name="connsiteY3" fmla="*/ 980728 h 980728"/>
              <a:gd name="connsiteX4" fmla="*/ 0 w 5263343"/>
              <a:gd name="connsiteY4" fmla="*/ 980728 h 980728"/>
              <a:gd name="connsiteX0" fmla="*/ 0 w 5263343"/>
              <a:gd name="connsiteY0" fmla="*/ 980728 h 1002762"/>
              <a:gd name="connsiteX1" fmla="*/ 432469 w 5263343"/>
              <a:gd name="connsiteY1" fmla="*/ 0 h 1002762"/>
              <a:gd name="connsiteX2" fmla="*/ 5263343 w 5263343"/>
              <a:gd name="connsiteY2" fmla="*/ 0 h 1002762"/>
              <a:gd name="connsiteX3" fmla="*/ 5249515 w 5263343"/>
              <a:gd name="connsiteY3" fmla="*/ 1002762 h 1002762"/>
              <a:gd name="connsiteX4" fmla="*/ 0 w 5263343"/>
              <a:gd name="connsiteY4" fmla="*/ 980728 h 1002762"/>
              <a:gd name="connsiteX0" fmla="*/ 0 w 5307411"/>
              <a:gd name="connsiteY0" fmla="*/ 958695 h 1002762"/>
              <a:gd name="connsiteX1" fmla="*/ 476537 w 5307411"/>
              <a:gd name="connsiteY1" fmla="*/ 0 h 1002762"/>
              <a:gd name="connsiteX2" fmla="*/ 5307411 w 5307411"/>
              <a:gd name="connsiteY2" fmla="*/ 0 h 1002762"/>
              <a:gd name="connsiteX3" fmla="*/ 5293583 w 5307411"/>
              <a:gd name="connsiteY3" fmla="*/ 1002762 h 1002762"/>
              <a:gd name="connsiteX4" fmla="*/ 0 w 5307411"/>
              <a:gd name="connsiteY4" fmla="*/ 958695 h 100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7411" h="1002762">
                <a:moveTo>
                  <a:pt x="0" y="958695"/>
                </a:moveTo>
                <a:lnTo>
                  <a:pt x="476537" y="0"/>
                </a:lnTo>
                <a:lnTo>
                  <a:pt x="5307411" y="0"/>
                </a:lnTo>
                <a:lnTo>
                  <a:pt x="5293583" y="1002762"/>
                </a:lnTo>
                <a:lnTo>
                  <a:pt x="0" y="958695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31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What is a TempTale?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sz="3000" dirty="0"/>
          </a:p>
          <a:p>
            <a:pPr marL="0" indent="0" algn="ctr">
              <a:buNone/>
            </a:pPr>
            <a:r>
              <a:rPr lang="en-CA" dirty="0"/>
              <a:t>The </a:t>
            </a:r>
            <a:r>
              <a:rPr lang="en-CA" dirty="0" err="1" smtClean="0"/>
              <a:t>TempTale</a:t>
            </a:r>
            <a:r>
              <a:rPr lang="en-CA" dirty="0" smtClean="0"/>
              <a:t> </a:t>
            </a:r>
            <a:r>
              <a:rPr lang="en-CA" dirty="0"/>
              <a:t>meets the requirements for temperature monitoring for vaccines according to Alberta Health’s:  </a:t>
            </a:r>
            <a:r>
              <a:rPr lang="en-CA" i="1" dirty="0"/>
              <a:t>Alberta Vaccine Storage and handling Policy for Provincially Funded Vaccines (December 17, 2018) </a:t>
            </a:r>
            <a:r>
              <a:rPr lang="en-CA" dirty="0"/>
              <a:t>document.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234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What is a TempTale?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6</a:t>
            </a:fld>
            <a:endParaRPr lang="en-CA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08920"/>
            <a:ext cx="13239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700808"/>
            <a:ext cx="6779096" cy="4425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sz="3800" dirty="0"/>
              <a:t>The battery life for the TempTale Ultra Monitor is one year. </a:t>
            </a:r>
          </a:p>
          <a:p>
            <a:pPr marL="857250" lvl="2" indent="-457200">
              <a:buFontTx/>
              <a:buChar char="-"/>
            </a:pPr>
            <a:r>
              <a:rPr lang="en-CA" sz="3100" dirty="0"/>
              <a:t>See the validation due date located on the back of the monitor.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CA" sz="3800" dirty="0" smtClean="0"/>
              <a:t>By this date the </a:t>
            </a:r>
            <a:r>
              <a:rPr lang="en-CA" sz="3800" dirty="0"/>
              <a:t>whole unit must be replaced. </a:t>
            </a:r>
          </a:p>
          <a:p>
            <a:pPr marL="857250" lvl="2" indent="-457200">
              <a:buFontTx/>
              <a:buChar char="-"/>
            </a:pPr>
            <a:r>
              <a:rPr lang="en-CA" sz="3100" dirty="0"/>
              <a:t>If not replaced, the monitors will not be validated and ongoing battery life is not guaranteed.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CA" sz="3800" dirty="0" smtClean="0"/>
              <a:t>Order new </a:t>
            </a:r>
            <a:r>
              <a:rPr lang="en-CA" sz="3800" dirty="0" err="1"/>
              <a:t>TempTales</a:t>
            </a:r>
            <a:r>
              <a:rPr lang="en-CA" sz="3800" dirty="0"/>
              <a:t> </a:t>
            </a:r>
            <a:r>
              <a:rPr lang="en-CA" sz="3800" dirty="0" smtClean="0"/>
              <a:t>prior to </a:t>
            </a:r>
            <a:r>
              <a:rPr lang="en-CA" sz="3800" dirty="0"/>
              <a:t>the validation due date to ensure </a:t>
            </a:r>
            <a:r>
              <a:rPr lang="en-CA" sz="3800" dirty="0" smtClean="0"/>
              <a:t>they </a:t>
            </a:r>
            <a:r>
              <a:rPr lang="en-CA" sz="3800" dirty="0"/>
              <a:t>are received on time.</a:t>
            </a:r>
            <a:endParaRPr lang="en-CA" sz="3300" dirty="0"/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84168" y="2852936"/>
            <a:ext cx="1224136" cy="115212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27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Where to use a </a:t>
            </a:r>
            <a:r>
              <a:rPr lang="en-US" dirty="0" err="1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TempTale</a:t>
            </a:r>
            <a:endParaRPr lang="en-CA" dirty="0">
              <a:effectLst>
                <a:outerShdw blurRad="50800" dist="38100" algn="l" rotWithShape="0">
                  <a:srgbClr val="0070C0">
                    <a:alpha val="4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1556792"/>
            <a:ext cx="5400600" cy="48245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3500" u="sng" dirty="0" smtClean="0">
                <a:latin typeface="Arial Black" panose="020B0A04020102020204" pitchFamily="34" charset="0"/>
              </a:rPr>
              <a:t>Vaccine Fridge</a:t>
            </a:r>
          </a:p>
          <a:p>
            <a:r>
              <a:rPr lang="en-CA" sz="2800" dirty="0" smtClean="0"/>
              <a:t>A </a:t>
            </a:r>
            <a:r>
              <a:rPr lang="en-CA" sz="2800" dirty="0"/>
              <a:t>TempTale is to be placed in </a:t>
            </a:r>
            <a:r>
              <a:rPr lang="en-CA" sz="2800" u="sng" dirty="0"/>
              <a:t>each vaccine fridge </a:t>
            </a:r>
            <a:r>
              <a:rPr lang="en-CA" sz="2800" dirty="0"/>
              <a:t>to </a:t>
            </a:r>
            <a:r>
              <a:rPr lang="en-CA" sz="2800" dirty="0" smtClean="0"/>
              <a:t>continuously document </a:t>
            </a:r>
            <a:r>
              <a:rPr lang="en-CA" sz="2800" dirty="0"/>
              <a:t>the temperature </a:t>
            </a:r>
            <a:r>
              <a:rPr lang="en-CA" sz="2800" dirty="0" smtClean="0"/>
              <a:t>of the fridge.</a:t>
            </a:r>
            <a:endParaRPr lang="en-CA" sz="2800" dirty="0"/>
          </a:p>
          <a:p>
            <a:r>
              <a:rPr lang="en-CA" sz="2800" b="1" dirty="0"/>
              <a:t>The </a:t>
            </a:r>
            <a:r>
              <a:rPr lang="en-CA" sz="2800" b="1" dirty="0" err="1"/>
              <a:t>TempTale</a:t>
            </a:r>
            <a:r>
              <a:rPr lang="en-CA" sz="2800" b="1" dirty="0"/>
              <a:t> is to be used in addition to the min/max thermometer. </a:t>
            </a:r>
            <a:r>
              <a:rPr lang="en-CA" sz="2800" b="1" dirty="0" smtClean="0"/>
              <a:t>Min/max </a:t>
            </a:r>
            <a:r>
              <a:rPr lang="en-CA" sz="2800" b="1" dirty="0"/>
              <a:t>thermometer readings for vaccine fridges must continue to be documented twice per day. </a:t>
            </a:r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7</a:t>
            </a:fld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0029"/>
            <a:ext cx="2448272" cy="518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276872"/>
            <a:ext cx="700582" cy="90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29" y="4077072"/>
            <a:ext cx="901359" cy="85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61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Where to use a TempTale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8</a:t>
            </a:fld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4" y="3429000"/>
            <a:ext cx="2880320" cy="26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43808" y="1556792"/>
            <a:ext cx="5842992" cy="45693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3800" u="sng" dirty="0">
                <a:latin typeface="Arial Black" panose="020B0A04020102020204" pitchFamily="34" charset="0"/>
              </a:rPr>
              <a:t>Vaccine Bags</a:t>
            </a:r>
          </a:p>
          <a:p>
            <a:r>
              <a:rPr lang="en-CA" sz="3600" dirty="0"/>
              <a:t>A </a:t>
            </a:r>
            <a:r>
              <a:rPr lang="en-CA" sz="3600" dirty="0" err="1"/>
              <a:t>TempTale</a:t>
            </a:r>
            <a:r>
              <a:rPr lang="en-CA" sz="3600" dirty="0"/>
              <a:t> is to be placed in each vaccine </a:t>
            </a:r>
            <a:r>
              <a:rPr lang="en-CA" sz="3600" dirty="0" smtClean="0"/>
              <a:t>bag when vaccines are being used or transferred.</a:t>
            </a:r>
          </a:p>
          <a:p>
            <a:r>
              <a:rPr lang="en-CA" sz="3600" dirty="0" err="1" smtClean="0"/>
              <a:t>TempTales</a:t>
            </a:r>
            <a:r>
              <a:rPr lang="en-CA" sz="3600" dirty="0" smtClean="0"/>
              <a:t> for vaccine bags can be stored in the vaccine fridge until needed.</a:t>
            </a:r>
            <a:endParaRPr lang="en-CA" sz="3600" dirty="0"/>
          </a:p>
          <a:p>
            <a:endParaRPr lang="en-CA" sz="3400" dirty="0"/>
          </a:p>
        </p:txBody>
      </p:sp>
    </p:spTree>
    <p:extLst>
      <p:ext uri="{BB962C8B-B14F-4D97-AF65-F5344CB8AC3E}">
        <p14:creationId xmlns:p14="http://schemas.microsoft.com/office/powerpoint/2010/main" val="2218065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Configuring </a:t>
            </a:r>
            <a:r>
              <a:rPr lang="en-CA" dirty="0"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a TempTale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dirty="0"/>
              <a:t>Prior to use, you must choose the settings for the new TempTale </a:t>
            </a:r>
            <a:r>
              <a:rPr lang="en-CA" dirty="0" smtClean="0"/>
              <a:t>monitor.</a:t>
            </a:r>
          </a:p>
          <a:p>
            <a:pPr lvl="1">
              <a:spcBef>
                <a:spcPts val="0"/>
              </a:spcBef>
            </a:pPr>
            <a:r>
              <a:rPr lang="en-CA" dirty="0" smtClean="0"/>
              <a:t>This is called “configuring.” </a:t>
            </a:r>
          </a:p>
          <a:p>
            <a:pPr>
              <a:spcBef>
                <a:spcPts val="0"/>
              </a:spcBef>
            </a:pPr>
            <a:r>
              <a:rPr lang="en-CA" dirty="0" err="1" smtClean="0"/>
              <a:t>Sensitech’s</a:t>
            </a:r>
            <a:r>
              <a:rPr lang="en-CA" dirty="0" smtClean="0"/>
              <a:t> </a:t>
            </a:r>
            <a:r>
              <a:rPr lang="en-CA" dirty="0"/>
              <a:t>TempTale Manager® Desktop (STTMD) software </a:t>
            </a:r>
            <a:r>
              <a:rPr lang="en-CA" dirty="0" smtClean="0"/>
              <a:t>must be </a:t>
            </a:r>
            <a:r>
              <a:rPr lang="en-CA" dirty="0"/>
              <a:t>downloaded to the </a:t>
            </a:r>
            <a:r>
              <a:rPr lang="en-CA" dirty="0" smtClean="0"/>
              <a:t>computer. </a:t>
            </a:r>
          </a:p>
          <a:p>
            <a:pPr lvl="1">
              <a:spcBef>
                <a:spcPts val="0"/>
              </a:spcBef>
            </a:pPr>
            <a:r>
              <a:rPr lang="en-CA" dirty="0" smtClean="0"/>
              <a:t>Instructions follow.</a:t>
            </a:r>
          </a:p>
          <a:p>
            <a:pPr>
              <a:spcBef>
                <a:spcPts val="0"/>
              </a:spcBef>
            </a:pPr>
            <a:r>
              <a:rPr lang="en-CA" dirty="0" smtClean="0"/>
              <a:t>Configuring only needs to be done once for each </a:t>
            </a:r>
            <a:r>
              <a:rPr lang="en-CA" dirty="0" err="1" smtClean="0"/>
              <a:t>TempTale</a:t>
            </a:r>
            <a:r>
              <a:rPr lang="en-CA" dirty="0" smtClean="0"/>
              <a:t>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666F-8260-4BAF-9400-1145BD71D004}" type="slidenum">
              <a:rPr lang="en-CA" smtClean="0"/>
              <a:t>9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466622" y="1076980"/>
            <a:ext cx="842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sym typeface="Wingdings"/>
              </a:rPr>
              <a:t>New </a:t>
            </a:r>
            <a:r>
              <a:rPr lang="en-CA" sz="2800" b="1" dirty="0" err="1" smtClean="0">
                <a:sym typeface="Wingdings"/>
              </a:rPr>
              <a:t>TempTales</a:t>
            </a:r>
            <a:endParaRPr lang="en-CA" sz="2800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04131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</TotalTime>
  <Words>2640</Words>
  <Application>Microsoft Office PowerPoint</Application>
  <PresentationFormat>On-screen Show (4:3)</PresentationFormat>
  <Paragraphs>470</Paragraphs>
  <Slides>47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Arabic Typesetting</vt:lpstr>
      <vt:lpstr>Arial</vt:lpstr>
      <vt:lpstr>Arial Black</vt:lpstr>
      <vt:lpstr>Arial Narrow</vt:lpstr>
      <vt:lpstr>Bookman Old Style</vt:lpstr>
      <vt:lpstr>Calibri</vt:lpstr>
      <vt:lpstr>Wingdings</vt:lpstr>
      <vt:lpstr>Office Theme</vt:lpstr>
      <vt:lpstr>PowerPoint Presentation</vt:lpstr>
      <vt:lpstr>Configuring a  TempTale Ultra Monitor</vt:lpstr>
      <vt:lpstr>PowerPoint Presentation</vt:lpstr>
      <vt:lpstr>What is a TempTale?</vt:lpstr>
      <vt:lpstr>What is a TempTale?</vt:lpstr>
      <vt:lpstr>What is a TempTale?</vt:lpstr>
      <vt:lpstr>Where to use a TempTale</vt:lpstr>
      <vt:lpstr>Where to use a TempTale</vt:lpstr>
      <vt:lpstr>Configuring a TempTale</vt:lpstr>
      <vt:lpstr>Configuring a TempTale</vt:lpstr>
      <vt:lpstr>Configuring a TempTale</vt:lpstr>
      <vt:lpstr>Configuring a TempTale</vt:lpstr>
      <vt:lpstr>Configuring a TempTale</vt:lpstr>
      <vt:lpstr>Configuring a TempTale</vt:lpstr>
      <vt:lpstr>Configuring a TempTale</vt:lpstr>
      <vt:lpstr>Step 1. Connect to a Monitor </vt:lpstr>
      <vt:lpstr>PowerPoint Presentation</vt:lpstr>
      <vt:lpstr>Step 2. Select Configuration </vt:lpstr>
      <vt:lpstr>Step 2. Select Configuration </vt:lpstr>
      <vt:lpstr>Christmas Settings</vt:lpstr>
      <vt:lpstr>PowerPoint Presentation</vt:lpstr>
      <vt:lpstr>Step 2. Select Configuration </vt:lpstr>
      <vt:lpstr>Step 2. Select Configuration </vt:lpstr>
      <vt:lpstr>Step 2. Select Configuration </vt:lpstr>
      <vt:lpstr>PowerPoint Presentation</vt:lpstr>
      <vt:lpstr>Step 2. Select Configuration </vt:lpstr>
      <vt:lpstr>PowerPoint Presentation</vt:lpstr>
      <vt:lpstr>Step 2. Select Configuration </vt:lpstr>
      <vt:lpstr>PowerPoint Presentation</vt:lpstr>
      <vt:lpstr>Step 2. Select Configuration </vt:lpstr>
      <vt:lpstr>PowerPoint Presentation</vt:lpstr>
      <vt:lpstr>Step 2. Select Configuration </vt:lpstr>
      <vt:lpstr>PowerPoint Presentation</vt:lpstr>
      <vt:lpstr>Step 2. Select Configuration </vt:lpstr>
      <vt:lpstr>PowerPoint Presentation</vt:lpstr>
      <vt:lpstr>Step 2. Select Configuration </vt:lpstr>
      <vt:lpstr>PowerPoint Presentation</vt:lpstr>
      <vt:lpstr>PowerPoint Presentation</vt:lpstr>
      <vt:lpstr>Step 2. Select Configuration </vt:lpstr>
      <vt:lpstr>PowerPoint Presentation</vt:lpstr>
      <vt:lpstr>PowerPoint Presentation</vt:lpstr>
      <vt:lpstr>Step 3. Save Configuration </vt:lpstr>
      <vt:lpstr>PowerPoint Presentation</vt:lpstr>
      <vt:lpstr>Summary</vt:lpstr>
      <vt:lpstr>Summary</vt:lpstr>
      <vt:lpstr>Note:</vt:lpstr>
      <vt:lpstr>Configuring a  TempTale Ultra</vt:lpstr>
    </vt:vector>
  </TitlesOfParts>
  <Company>Health Canada - Santé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Configuring a TempTale</dc:title>
  <dc:creator>Turina Bruyere</dc:creator>
  <cp:lastModifiedBy>Ruth Richardson</cp:lastModifiedBy>
  <cp:revision>122</cp:revision>
  <cp:lastPrinted>2019-12-13T15:20:42Z</cp:lastPrinted>
  <dcterms:created xsi:type="dcterms:W3CDTF">2019-11-13T22:09:00Z</dcterms:created>
  <dcterms:modified xsi:type="dcterms:W3CDTF">2021-04-15T21:53:44Z</dcterms:modified>
</cp:coreProperties>
</file>